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07" r:id="rId6"/>
    <p:sldId id="328" r:id="rId7"/>
    <p:sldId id="327" r:id="rId8"/>
    <p:sldId id="317" r:id="rId9"/>
    <p:sldId id="324" r:id="rId10"/>
    <p:sldId id="331" r:id="rId11"/>
    <p:sldId id="330" r:id="rId1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158E37-D220-6D57-CB54-26AC318462A8}" name="Sanja Kostovska Skaar" initials="SS" userId="S::sanja.skaar@dfo.no::e58b7517-bf2d-4f0d-b789-efe4fa566bd6" providerId="AD"/>
  <p188:author id="{189DBA90-9E78-D6A6-45C6-50530ED179AF}" name="Selma Hoummira" initials="SH" userId="S::selma.hoummira@dfo.no::08a9da0b-5316-4f3a-a1fa-42c7e62f7303" providerId="AD"/>
  <p188:author id="{9948F595-C8C3-2F10-7CA6-68609C2FB474}" name="Selma Hoummira" initials="SH" userId="S::Selma.Hoummira@dfo.no::08a9da0b-5316-4f3a-a1fa-42c7e62f73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8ED"/>
    <a:srgbClr val="65CEB5"/>
    <a:srgbClr val="E6F5FC"/>
    <a:srgbClr val="CCEEE6"/>
    <a:srgbClr val="3A3A3A"/>
    <a:srgbClr val="B5B5B5"/>
    <a:srgbClr val="66C6EF"/>
    <a:srgbClr val="00AA83"/>
    <a:srgbClr val="FEF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F183A-44AF-402C-84E4-155582973AFF}" v="24" dt="2025-06-09T11:30:04.343"/>
    <p1510:client id="{EEA28BF5-27F2-4C3F-957B-3B7183B37BFF}" v="3" dt="2025-06-09T14:14:48.653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stil 1 – uthevin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a Kostovska Skaar" userId="e58b7517-bf2d-4f0d-b789-efe4fa566bd6" providerId="ADAL" clId="{EEA28BF5-27F2-4C3F-957B-3B7183B37BFF}"/>
    <pc:docChg chg="modSld">
      <pc:chgData name="Sanja Kostovska Skaar" userId="e58b7517-bf2d-4f0d-b789-efe4fa566bd6" providerId="ADAL" clId="{EEA28BF5-27F2-4C3F-957B-3B7183B37BFF}" dt="2025-06-09T14:14:48.653" v="2" actId="20577"/>
      <pc:docMkLst>
        <pc:docMk/>
      </pc:docMkLst>
      <pc:sldChg chg="modSp mod">
        <pc:chgData name="Sanja Kostovska Skaar" userId="e58b7517-bf2d-4f0d-b789-efe4fa566bd6" providerId="ADAL" clId="{EEA28BF5-27F2-4C3F-957B-3B7183B37BFF}" dt="2025-06-09T14:14:48.653" v="2" actId="20577"/>
        <pc:sldMkLst>
          <pc:docMk/>
          <pc:sldMk cId="3467643206" sldId="256"/>
        </pc:sldMkLst>
        <pc:spChg chg="mod">
          <ac:chgData name="Sanja Kostovska Skaar" userId="e58b7517-bf2d-4f0d-b789-efe4fa566bd6" providerId="ADAL" clId="{EEA28BF5-27F2-4C3F-957B-3B7183B37BFF}" dt="2025-06-09T14:14:48.653" v="2" actId="20577"/>
          <ac:spMkLst>
            <pc:docMk/>
            <pc:sldMk cId="3467643206" sldId="256"/>
            <ac:spMk id="2" creationId="{5EDAB749-3ADD-4260-8A05-E97A5FB4A3A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8510025C-8521-0F08-80AA-C1E4D6746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3A5CAAD-253D-7C55-97C7-3754A643DE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9F881-F102-7745-B8C1-FEEBC626614B}" type="datetimeFigureOut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939D434-7960-9164-AB91-FE6D85E51B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D2C285C-92A8-EDB2-F705-35005C67BA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8BEE4-7529-5346-9127-10A7503E4A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125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1D87F-3FAF-43C0-AAB5-EB4F5707DF07}" type="datetimeFigureOut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4792F-7CC8-4971-B57A-C5FAED4E3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7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792F-7CC8-4971-B57A-C5FAED4E37B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28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ENDRE PÅ ALLE.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792F-7CC8-4971-B57A-C5FAED4E37B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685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74DFE-EF08-C2E5-5250-BF4112CBE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E504458A-E3AD-BCE9-CC62-C7E87E8CC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53D7CBBD-06F2-A72D-12BD-14006AB8F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DA8B61F-415A-F118-84E8-6446943D7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016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BE34B-9B0E-50E8-8F5E-577D1AA12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709037A6-FAC0-C7C8-8495-9B450DF839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0AD2C0B3-6F30-9FB2-EE47-6DA08B8D45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128B97-2814-5F8B-C2BA-C3A284977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6490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CA4F0-F704-1067-8946-414488331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CF8B5419-1BD3-75BB-7198-4AC4814935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F19E5D1A-96C8-D8F5-F63F-3363EE093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2B3C409-9A61-526F-F307-6915655095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3002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CEE01-9443-327C-D9CD-48DCC7CC8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74CA8009-F363-392B-B966-6555DA9B38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F2FAD87E-12DF-62E4-C2FA-0BC88BE8B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Generelle spørsmål: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7BD04B5-1CBB-7ABA-7725-F0F89A09D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92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3289EB-AC0F-33E3-C069-CC5D1F4FC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D70A500-6603-46F6-0A0F-D138031B6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109B29-873A-3E12-EC28-61A9B7DCD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8413-78CA-4AC0-854A-907205AD6CB8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6408AC-2B72-1846-32B3-152FA8BF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BCEFD4-FAE0-86C7-8967-18231CE6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4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ACB2EC-50CC-C256-87C4-652451FF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22D95C5-C36A-4AEE-9ABC-5D29FC944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573630-5EA8-1D51-0C85-01B9C1A5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6B92-40CE-4508-BDDC-CD0ADA75A6B3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85769C-4375-F6F0-1411-714B96BF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02A0A6-6DA6-A909-8349-F781F1F2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715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DA55E3A-D06A-3579-3577-AE2D9B22F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A19DB59-1DF3-5EDA-FC8A-3C6E974D5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773C79-1A24-2839-D1C4-8FFBBF6C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DE6B-44A7-4077-8787-5B35CADB31EE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399FCD-A91A-4C85-18E8-E6ADEFF1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51F321-4495-7ADB-E389-10946BD5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36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om si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62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178881-DC98-C91C-BCC2-2B595F7B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E148027-8311-07EB-1D9F-5D9FB6E4D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28C9-383E-C70E-4B20-3F0CE96B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AF67-0A04-4F04-B67B-3FD69607DEFC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0BF8225-01D9-3D7C-1B46-58EAF4CD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16D6CD-1E70-25DB-802E-A1D01FFC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029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FE63BA-3D6F-6364-0BD1-BD0630DA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FAC372F-3F6E-7100-3A54-CF7BFB61E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82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65A0D8-6138-194A-E137-46B7B456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928C-4078-4367-AF8F-F183CE1B7B7E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3BE74D-8B29-60BA-03B0-E834B7D3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C05E6C-44AB-B589-9F49-18E12CEF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87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16F036-A1DD-9D5B-0478-C3C9EA7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121DF0-048A-86A2-F62C-62E5EB9AE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0548FAA-377B-79D8-9DC1-3E4E091E2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46EC253-9422-7217-D41F-083B10B3E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6AFA-16EF-4490-906F-FF2C247CA70C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FD7E08-E141-17E8-2C3B-47385A82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8345704-23CE-9CDF-7CA3-EF608EE1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02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44779D-26D3-A1BA-B56F-439209694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D3D53B7-D9FD-9F91-BD29-8FCE48A88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09BA363-E993-D226-BE24-A06A37899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BEF8B5A-72D6-5003-A390-67246C654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F2AAB45-F838-1833-82F4-85ED4FB9C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267E978-25EF-45D5-8406-43D6572C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471E-D186-4D24-95BA-E19FDC604C2E}" type="datetime1">
              <a:rPr lang="nb-NO" smtClean="0"/>
              <a:t>09.06.2025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A5F2A05-9D54-DBA6-EF14-3CCD5C44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8028BEE-5451-14AF-09D2-4BF4E9EA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13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8C3368-09FF-7A9C-1A8F-6F715EB3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18736AF-2C4A-C1FD-E4D3-604BFD3A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5D06-F11B-4F92-8E52-958ACDAB9229}" type="datetime1">
              <a:rPr lang="nb-NO" smtClean="0"/>
              <a:t>09.06.2025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3B1C1B5-DC37-0FBA-A5E5-D3A39ADA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F65F606-46C9-25F5-CBD5-8BCBFBD2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78BB79A-0458-CF2E-83FA-A771688D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F704-92C7-41BF-BB80-8C781F595F6C}" type="datetime1">
              <a:rPr lang="nb-NO" smtClean="0"/>
              <a:t>09.06.2025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3C4AD3B-6B0A-2FDB-EFB6-7F7B76E5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946EB58-EFE2-7152-97D7-B8AE4CE3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62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47D99D-3FD2-D664-1E1B-8E6F7C35A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45C95A-54AD-0565-349E-53A2E25C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95AC857-4AC8-7D48-41D3-E93131F7B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9854D2F-E147-59F2-194A-56970208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257-3E1E-4288-86AB-47C311FE0674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46E77F4-0BE2-76D7-0F36-07F6A3B1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A13E36D-86B8-3AF3-33C6-089B7807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250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59FA55-C0EB-26AE-B083-698DECF0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3A23F00-5513-6803-2163-A1641A271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F7418D9-29E8-F08B-F319-54E3508BB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78F086-2C18-94D8-99DC-513824BF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83F1-3EFB-4343-8998-A10B9F708BB3}" type="datetime1">
              <a:rPr lang="nb-NO" smtClean="0"/>
              <a:t>09.06.2025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362B3FA-D21C-4D97-2118-10E9A7F5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BAF24B-2EA5-FF23-7BE4-EFCF33CD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816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5D6BB53-4E55-CE20-4180-6C2691F08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C832C3D-D9A0-FF44-65DA-7512DFCA6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22DA5C1-2CA0-5AF7-EFD6-52736D2F6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D994EC-084A-40E9-8EC6-00EE921C2DF7}" type="datetime1">
              <a:rPr lang="nb-NO" smtClean="0"/>
              <a:t>09.06.2025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4BEB43-54F3-BDAE-1BE3-C2B75DA51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ABB77A-148D-848F-B19C-684EC64E4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FDE813-0E30-4381-9F8D-82F89C2BA2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117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jpeg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D7BF911-BE5D-25B9-4277-D0133B02B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997" t="676" r="9583" b="12905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EDAB749-3ADD-4260-8A05-E97A5FB4A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8556" y="2599052"/>
            <a:ext cx="6980737" cy="1761763"/>
          </a:xfrm>
        </p:spPr>
        <p:txBody>
          <a:bodyPr>
            <a:normAutofit/>
          </a:bodyPr>
          <a:lstStyle/>
          <a:p>
            <a:r>
              <a:rPr lang="nb-NO" sz="4800">
                <a:solidFill>
                  <a:schemeClr val="accent1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"/>
                <a:cs typeface="Source Sans Pro" panose="020F0502020204030204" pitchFamily="34" charset="0"/>
              </a:rPr>
              <a:t>Mal for planlegging</a:t>
            </a:r>
            <a:br>
              <a:rPr lang="nb-NO" sz="4800">
                <a:solidFill>
                  <a:schemeClr val="accent1">
                    <a:lumMod val="75000"/>
                  </a:schemeClr>
                </a:solidFill>
                <a:latin typeface="Source Sans Pro"/>
                <a:ea typeface="Source Sans Pro"/>
                <a:cs typeface="Source Sans Pro" panose="020F0502020204030204" pitchFamily="34" charset="0"/>
              </a:rPr>
            </a:br>
            <a:r>
              <a:rPr lang="nb-NO" sz="4800">
                <a:solidFill>
                  <a:schemeClr val="accent1">
                    <a:lumMod val="75000"/>
                  </a:schemeClr>
                </a:solidFill>
                <a:latin typeface="Source Sans Pro"/>
                <a:ea typeface="Source Sans Pro"/>
                <a:cs typeface="Source Sans Pro" panose="020F0502020204030204" pitchFamily="34" charset="0"/>
              </a:rPr>
              <a:t>- med eksempler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8AC3B4-28BA-5864-FB0A-4818ACEA1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4D4A65DF-1072-946D-496A-EF7946A98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567" y="1293443"/>
            <a:ext cx="3643174" cy="437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4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3B3F5E38-9C82-4506-FCEB-021EA402F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D3C4FCC-EAEB-2780-AC3F-FDB31C0C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12" y="626974"/>
            <a:ext cx="11099301" cy="1325563"/>
          </a:xfrm>
        </p:spPr>
        <p:txBody>
          <a:bodyPr/>
          <a:lstStyle/>
          <a:p>
            <a:r>
              <a:rPr lang="nb-NO">
                <a:solidFill>
                  <a:schemeClr val="accent1">
                    <a:lumMod val="75000"/>
                  </a:schemeClr>
                </a:solidFill>
                <a:latin typeface="Source Sans Pro Semibold" panose="020B0603030403020204" pitchFamily="34" charset="0"/>
              </a:rPr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4E3F73-FC20-D3A1-65D0-2CB84956B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812" y="2729795"/>
            <a:ext cx="728817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Mal for steg 1 - definer læringsmål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5" action="ppaction://hlinksldjump"/>
              </a:rPr>
              <a:t>Mal for steg 2 - kartlegg målgruppen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6" action="ppaction://hlinksldjump"/>
              </a:rPr>
              <a:t>Mal for steg 3 - vurder rammebetingelser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1431DA6-9EA9-74B8-B28A-60B2B3532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4987" y="2729795"/>
            <a:ext cx="59361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7" action="ppaction://hlinksldjump"/>
              </a:rPr>
              <a:t>Mal for steg 4 - velg læringsmetode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8" action="ppaction://hlinksldjump"/>
              </a:rPr>
              <a:t>Mal for steg 5 - lag innhold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b-NO" sz="2400">
                <a:solidFill>
                  <a:schemeClr val="accent1">
                    <a:lumMod val="75000"/>
                  </a:schemeClr>
                </a:solidFill>
                <a:hlinkClick r:id="rId9" action="ppaction://hlinksldjump"/>
              </a:rPr>
              <a:t>Mal for steg 6 – evaluer kompetansetiltaket</a:t>
            </a:r>
            <a:endParaRPr lang="nb-NO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2C9D326-F23E-4119-5DE8-DB1C119D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E813-0E30-4381-9F8D-82F89C2BA2F1}" type="slidenum">
              <a:rPr lang="nb-NO" smtClean="0"/>
              <a:t>2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4A6341DE-E85C-671D-C7FE-52B5BE45F679}"/>
              </a:ext>
            </a:extLst>
          </p:cNvPr>
          <p:cNvSpPr txBox="1"/>
          <p:nvPr/>
        </p:nvSpPr>
        <p:spPr>
          <a:xfrm>
            <a:off x="416812" y="5521148"/>
            <a:ext cx="1093698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>
                <a:solidFill>
                  <a:srgbClr val="156082"/>
                </a:solidFill>
                <a:ea typeface="+mn-lt"/>
                <a:cs typeface="+mn-lt"/>
              </a:rPr>
              <a:t>NB! I denne PPT-en finner du maler som du kan bruke når du utvikler kompetansetiltak. Du finner en mal for hvert steg. Her er de presentert i en fast rekkefølge. Start der det passer best for deg, og vær forberedt på å gå frem og tilbake mellom stegene underveis etter behov.</a:t>
            </a:r>
            <a:endParaRPr lang="nb-NO">
              <a:ea typeface="+mn-lt"/>
              <a:cs typeface="+mn-lt"/>
            </a:endParaRPr>
          </a:p>
          <a:p>
            <a:endParaRPr lang="nb-NO">
              <a:solidFill>
                <a:srgbClr val="1560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1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A73BB-39A8-3996-47D7-F96620C0B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D61157-1117-481C-81BE-A9BB40A68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2A14C38-A58E-0588-2B41-1ECD2D26D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F59495D8-7A52-E4FB-0672-5CEA80D4469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98380" y="0"/>
            <a:ext cx="5628661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rPr>
              <a:t>S</a:t>
            </a: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teg 1: 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 for å definere læringsmål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" name="Tabell 21">
            <a:extLst>
              <a:ext uri="{FF2B5EF4-FFF2-40B4-BE49-F238E27FC236}">
                <a16:creationId xmlns:a16="http://schemas.microsoft.com/office/drawing/2014/main" id="{077FE118-12E2-B60A-660F-17046ABB2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190750"/>
              </p:ext>
            </p:extLst>
          </p:nvPr>
        </p:nvGraphicFramePr>
        <p:xfrm>
          <a:off x="1194158" y="1637123"/>
          <a:ext cx="9803684" cy="4222244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929545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7874139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</a:tblGrid>
              <a:tr h="807893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Effektmål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Hva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696378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Effektmål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Eksempel: </a:t>
                      </a:r>
                      <a:r>
                        <a:rPr lang="nb-NO" sz="9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Øke effektiviteten i virksomheten ved å sikre korrekt og raskere timeregistrering, redusere feil og minimere tidsbruk på administrative oppgaver.</a:t>
                      </a:r>
                    </a:p>
                    <a:p>
                      <a:pPr algn="l"/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696378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Læringsmål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68251"/>
                  </a:ext>
                </a:extLst>
              </a:tr>
              <a:tr h="67386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Holdningsmål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Eksempel: Deltakerne skal forstå hvorfor det er viktig registrere timer i tide og på riktig måte.</a:t>
                      </a: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13643"/>
                  </a:ext>
                </a:extLst>
              </a:tr>
              <a:tr h="67386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Ferdighetsmål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Eksempel: </a:t>
                      </a:r>
                      <a:r>
                        <a:rPr lang="nb-NO" sz="9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Deltakerne skal kunne anvende et nytt </a:t>
                      </a: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timeregistreringssystem -</a:t>
                      </a:r>
                      <a:r>
                        <a:rPr lang="nb-NO" sz="9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kunne registrere arbeidstimer og rette feil.</a:t>
                      </a:r>
                    </a:p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0386"/>
                  </a:ext>
                </a:extLst>
              </a:tr>
              <a:tr h="673865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Kunnskapsmål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Eksempel: Deltakerne skal kjenne igjen feilregistrering i timeregistreringssystemet. </a:t>
                      </a:r>
                    </a:p>
                    <a:p>
                      <a:pPr algn="l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6477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85AA1FD-440D-8B3F-7EB2-DADE6373F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D4A64C1E-9B33-441A-2DD8-C00A5CB16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5" y="95064"/>
            <a:ext cx="1180569" cy="118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157340-4824-E1FE-8FA4-4F39D6DE4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0FA292F-A5DF-80DB-3F39-37F6F531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0E0FCDA-A4E3-169F-6935-9762CFCC3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63138" y="-1"/>
            <a:ext cx="12255137" cy="6893515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0A6C8E6A-AD0D-45A8-3D9B-0F753B6AA53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76609" y="-217714"/>
            <a:ext cx="5628661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rPr>
              <a:t>S</a:t>
            </a: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teg 2: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Mal for å kartlegge målgruppen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3BA3290-14DA-E830-BBB9-4F18D5F8F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31490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C9548071-C8CE-8D67-339E-6274862FC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79" y="147381"/>
            <a:ext cx="1180570" cy="11805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1AA67F59-4BCE-3A70-5BB0-173D46E26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686"/>
              </p:ext>
            </p:extLst>
          </p:nvPr>
        </p:nvGraphicFramePr>
        <p:xfrm>
          <a:off x="1859472" y="1231104"/>
          <a:ext cx="8628586" cy="4579876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877570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6751016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</a:tblGrid>
              <a:tr h="527342"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Kjennetegn ved målgruppen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Beskrivelse av kjennetegn ved målgruppen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68416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Hvem? (Rolle, fagområde og alder)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900" u="non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Målgruppen er kontormedarbeidere i ulike aldre på både leder- og medarbeidernivå. </a:t>
                      </a:r>
                    </a:p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Arbeidssted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900" u="non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har arbeidssted på ulike lokasjoner og jobber også delvis fra hjemmekontor. </a:t>
                      </a:r>
                    </a:p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19100"/>
                  </a:ext>
                </a:extLst>
              </a:tr>
              <a:tr h="684162"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Kompetanse/erfaring med temaet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900" u="non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del ansatte må jobbe overtid eller benytter seg av fleksitid, og har behov for å registrere dette i timeregistrering systemet på en enkel måte.</a:t>
                      </a:r>
                    </a:p>
                    <a:p>
                      <a:pPr algn="l"/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68251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Teknologiske ferdigheter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900" u="non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digitale ferdighetene varierer – noen er godt vant med å ta i bruk nye verktøy. Andre syntes det er utfordrende</a:t>
                      </a:r>
                      <a:endParaRPr lang="nb-NO" sz="900" b="0" u="none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7034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Kapasitet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900" u="non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fleste har travle arbeidsdager og ønsker derfor korte og effektive opplæringsøkter.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27198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Læringspreferanser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Målgruppen foretrekker fysiske kurs, e-læringskurs og </a:t>
                      </a:r>
                      <a:r>
                        <a:rPr lang="nb-NO" sz="900" b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webinar</a:t>
                      </a:r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73946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Forventninger/motivasjon</a:t>
                      </a:r>
                    </a:p>
                    <a:p>
                      <a:pPr algn="ctr"/>
                      <a:endParaRPr lang="nb-NO" sz="9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De forventer å få effektiv og nyttig opplæring slik at de blir operative kjapt.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08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88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8A24F-A3A4-9729-364D-478B373DF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B9733C6-E5E4-9A16-40CE-901748CC2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B38CA1D-D7D3-3996-394D-3B91B15B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tel 8">
            <a:extLst>
              <a:ext uri="{FF2B5EF4-FFF2-40B4-BE49-F238E27FC236}">
                <a16:creationId xmlns:a16="http://schemas.microsoft.com/office/drawing/2014/main" id="{03E6998C-CB3C-2412-86E7-C540E162031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07856" y="0"/>
            <a:ext cx="6447368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rPr>
              <a:t>S</a:t>
            </a: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teg 3: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Mal </a:t>
            </a:r>
            <a:r>
              <a:rPr kumimoji="0" lang="nb-NO" sz="2400" b="0" i="0" u="none" strike="noStrike" kern="1200" cap="none" spc="0" normalizeH="0" baseline="0" noProof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</a:t>
            </a:r>
            <a:r>
              <a:rPr lang="nb-NO" sz="24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rPr>
              <a:t>r å v</a:t>
            </a:r>
            <a:r>
              <a:rPr kumimoji="0" lang="nb-NO" sz="2400" b="0" i="0" u="none" strike="noStrike" kern="1200" cap="none" spc="0" normalizeH="0" baseline="0" noProof="0" err="1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urdere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rammebetingelser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6A78F8C-40A9-625C-3D2E-987898007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220857"/>
            <a:ext cx="1202102" cy="3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1D9418EE-DCF5-77DE-4657-6D71DE1C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0" y="96368"/>
            <a:ext cx="1134738" cy="1134738"/>
          </a:xfrm>
          <a:prstGeom prst="rect">
            <a:avLst/>
          </a:prstGeom>
        </p:spPr>
      </p:pic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B1538ADE-1B9F-B0AC-2666-55552687B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05224"/>
              </p:ext>
            </p:extLst>
          </p:nvPr>
        </p:nvGraphicFramePr>
        <p:xfrm>
          <a:off x="1957020" y="1095275"/>
          <a:ext cx="8549039" cy="4667450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524989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5214299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  <a:gridCol w="1809751">
                  <a:extLst>
                    <a:ext uri="{9D8B030D-6E8A-4147-A177-3AD203B41FA5}">
                      <a16:colId xmlns:a16="http://schemas.microsoft.com/office/drawing/2014/main" val="3863764264"/>
                    </a:ext>
                  </a:extLst>
                </a:gridCol>
              </a:tblGrid>
              <a:tr h="494180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Beskrivelse av 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Vurdering (1-5) </a:t>
                      </a:r>
                    </a:p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(5 = mer enn nok, 4 = nok, </a:t>
                      </a:r>
                      <a:b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 = stramt, </a:t>
                      </a:r>
                    </a:p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2= mangelfullt, 1= kritisk)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75154"/>
                  </a:ext>
                </a:extLst>
              </a:tr>
              <a:tr h="494180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Tid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 3 uker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3 = stramt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10310"/>
                  </a:ext>
                </a:extLst>
              </a:tr>
              <a:tr h="494180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Budsjett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50 000 kr eks. mva.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4 = nok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904573"/>
                  </a:ext>
                </a:extLst>
              </a:tr>
              <a:tr h="494180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Ressurser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To fagpersoner med omtrent 15 timer til rådighet i løpet av de 3 ukene. Den ene i prosjektgruppen er systemansvarlig for systemet det skal gis opplæring i. De har også mulighet til å kjøpe inn tjenester til film-produksjonen med det avsatte budsjettet.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4 = nok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876902"/>
                  </a:ext>
                </a:extLst>
              </a:tr>
              <a:tr h="494180">
                <a:tc gridSpan="3"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Beskrivelse av ønsket kvalitet på sluttproduktet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896311"/>
                  </a:ext>
                </a:extLst>
              </a:tr>
              <a:tr h="494180">
                <a:tc gridSpan="3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Dette er forventet høy kvalitet på dette kurset. De ansatte må få effektiv opplæring i systemet, slik at de kjapt blir operative i læringsmålene. Prosjektgruppen fikk derfor et budsjett til å kjøpe inn tjenester for sikre høy kvalitet i produksjonen.</a:t>
                      </a:r>
                    </a:p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620250"/>
                  </a:ext>
                </a:extLst>
              </a:tr>
              <a:tr h="412196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Vurdering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Beskrivelse av vurdering av rammebetingelser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Vurdering (svært realistisk, realistisk, lite realistisk, svært lite realistisk) 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49575"/>
                  </a:ext>
                </a:extLst>
              </a:tr>
              <a:tr h="212071">
                <a:tc>
                  <a:txBody>
                    <a:bodyPr/>
                    <a:lstStyle/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Tid/budsjett/ressurser og kvalitet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Prosjektgruppen vurderer at de ikke har mye tid, og at de bør rydde unna noen møter i kalender som en sikkerhetsmargin for å sikre at de rekker å teste leveransen før lansering – slik at de kan levere den forventede kvaliteten på produktet (høy). Budsjettet sørger for at ressursene ellers tilstrekkelige til å levere innenfor tidsfristen.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  <a:p>
                      <a:pPr algn="ctr"/>
                      <a:r>
                        <a:rPr lang="nb-NO" sz="10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 panose="020B0004020202020204" pitchFamily="34" charset="0"/>
                          <a:cs typeface="Aparajita" panose="020B0502040204020203" pitchFamily="18" charset="0"/>
                        </a:rPr>
                        <a:t>Realistisk</a:t>
                      </a:r>
                    </a:p>
                    <a:p>
                      <a:pPr algn="ctr"/>
                      <a:endParaRPr lang="nb-NO" sz="10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 panose="020B0004020202020204" pitchFamily="34" charset="0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75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95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B7710AEB-8B25-7AAD-64BD-B9F95E563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1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435000A-49A3-7135-C4A1-1632ACC01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E647CEFB-6C7A-FCF7-813B-7D30F6CC1D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14301" y="-131187"/>
            <a:ext cx="5631319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Steg 4: 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 for å velge læringsmetode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82C48634-A491-828E-AB32-21BCF3B75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77" y="121141"/>
            <a:ext cx="978778" cy="978778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E663C49A-6A41-E05E-3051-9ECF52BD7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7421"/>
              </p:ext>
            </p:extLst>
          </p:nvPr>
        </p:nvGraphicFramePr>
        <p:xfrm>
          <a:off x="1198456" y="1034213"/>
          <a:ext cx="10662823" cy="5697115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789994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3636868">
                  <a:extLst>
                    <a:ext uri="{9D8B030D-6E8A-4147-A177-3AD203B41FA5}">
                      <a16:colId xmlns:a16="http://schemas.microsoft.com/office/drawing/2014/main" val="1540265101"/>
                    </a:ext>
                  </a:extLst>
                </a:gridCol>
                <a:gridCol w="3660549">
                  <a:extLst>
                    <a:ext uri="{9D8B030D-6E8A-4147-A177-3AD203B41FA5}">
                      <a16:colId xmlns:a16="http://schemas.microsoft.com/office/drawing/2014/main" val="3378782122"/>
                    </a:ext>
                  </a:extLst>
                </a:gridCol>
                <a:gridCol w="1575412">
                  <a:extLst>
                    <a:ext uri="{9D8B030D-6E8A-4147-A177-3AD203B41FA5}">
                      <a16:colId xmlns:a16="http://schemas.microsoft.com/office/drawing/2014/main" val="171382539"/>
                    </a:ext>
                  </a:extLst>
                </a:gridCol>
              </a:tblGrid>
              <a:tr h="423143"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Format (digital/hybrid/fysisk)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Fordeler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Ulemper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Aktuelt (ja/nei/kanskje)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Klasseromsundervisning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Direkte kontakt med målgruppen, stort potensiale for interaktivitet, spørsmål, diskusjon og praktiske øvelser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Fysisk oppmøte kan minimere mulig deltakelse, krever ofte mye ressurser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687507"/>
                  </a:ext>
                </a:extLst>
              </a:tr>
              <a:tr h="521324">
                <a:tc>
                  <a:txBody>
                    <a:bodyPr/>
                    <a:lstStyle/>
                    <a:p>
                      <a:pPr algn="ctr"/>
                      <a:br>
                        <a:rPr lang="nb-NO" sz="1100" b="0" kern="1200">
                          <a:solidFill>
                            <a:srgbClr val="104862"/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</a:br>
                      <a:r>
                        <a:rPr lang="nb-NO" sz="11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Foredrag</a:t>
                      </a:r>
                    </a:p>
                    <a:p>
                      <a:pPr algn="ctr"/>
                      <a:endParaRPr lang="nb-NO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kan gjøres opptak, inspirerende og ekspertdrevet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Lite interaktivt, lite fleksibilitet underveis, krever gode foredragsholdere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92615"/>
                  </a:ext>
                </a:extLst>
              </a:tr>
              <a:tr h="521324">
                <a:tc>
                  <a:txBody>
                    <a:bodyPr/>
                    <a:lstStyle/>
                    <a:p>
                      <a:pPr algn="ctr"/>
                      <a:r>
                        <a:rPr lang="nb-NO" sz="11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Nettverk</a:t>
                      </a:r>
                    </a:p>
                    <a:p>
                      <a:pPr algn="ctr"/>
                      <a:endParaRPr lang="nb-NO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høy grad av relasjonsbygging, uformelt og fleksibelt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Kan være vanskelig for enkelte grupper å sette av, krever god innsikt i brukergruppen for å sørge for at det er tilpasset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05898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Konferanse</a:t>
                      </a:r>
                    </a:p>
                    <a:p>
                      <a:pPr algn="ctr"/>
                      <a:endParaRPr lang="nb-NO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Kombinerer nettverk og læring, inspirerende, mulighet for å formidle mye på kort tid, egnet for store grupper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mye planlegging og ressurser, tar mye tid for deltakere, lite individuelt tilpasset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Workshop </a:t>
                      </a:r>
                    </a:p>
                    <a:p>
                      <a:pPr algn="ctr"/>
                      <a:endParaRPr lang="nb-NO" sz="1100" b="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/>
                        <a:ea typeface="+mn-ea"/>
                        <a:cs typeface="+mn-c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Høy interaktivitet, praktisk læring, engasjerer deltagerne sterk, høy grad av aktiv læring</a:t>
                      </a:r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nøye planlegging, ressurskrevende, best egnet for mindre grupper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556834"/>
                  </a:ext>
                </a:extLst>
              </a:tr>
              <a:tr h="374300">
                <a:tc>
                  <a:txBody>
                    <a:bodyPr/>
                    <a:lstStyle/>
                    <a:p>
                      <a:pPr algn="ctr"/>
                      <a:r>
                        <a:rPr lang="nb-NO" sz="11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Fagdag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Dypdykk i spesifikke temaer, egnet for store grupper, mulighet for å formidle mye på kort tid, 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Krever nøye planlegging, tar mye tid for deltakere, ressurskrevende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128309"/>
                  </a:ext>
                </a:extLst>
              </a:tr>
              <a:tr h="515860"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Webinar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Egnet for store grupper, kan gjøres opptak, inspirerende og ekspertdrevet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Lavere interaktivitet enn fysiske formater, krever god planlegging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Kanskje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48071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E-læringskurs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Fleksibelt, kan brukes når og hvor om helst, kan nå mange deltakere</a:t>
                      </a:r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direkte interaksjon, kan oppleves upersonlig, krever kompetanse på design og innhold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Kanskje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12770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Videopplæring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Praktisk, fleksibelt, kan brukes når og hvor som helst, kan nå mange deltakere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direkte interaksjon, lite kontroll på deltakerne, ensidig kommunikasjon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Ja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286323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Podcast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Lett tilgjengelig, inspirerende, kan høres når som hvor som helst, kan nå mange deltakere</a:t>
                      </a:r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Ingen interaksjon med deltakere, lite kontroll på deltakerne, ensidig kommunikasjon, krever at man er god på formatet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47358"/>
                  </a:ext>
                </a:extLst>
              </a:tr>
              <a:tr h="381355">
                <a:tc>
                  <a:txBody>
                    <a:bodyPr/>
                    <a:lstStyle/>
                    <a:p>
                      <a:pPr algn="ctr"/>
                      <a:r>
                        <a:rPr lang="nb-NO" sz="110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ptos"/>
                        </a:rPr>
                        <a:t>Skriv inn annet format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ptos"/>
                        </a:rPr>
                        <a:t>Legg inn tekst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Legg inn tekst her</a:t>
                      </a: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100" b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ptos"/>
                      </a:endParaRPr>
                    </a:p>
                  </a:txBody>
                  <a:tcPr marL="85273" marR="85273" marT="42637" marB="42637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56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67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EF310-275E-CB08-043F-9BF11A124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A384D51-CA65-156F-EDC1-E6E53FDD4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AB8BD804-1A31-864F-E012-E3ED4F3EB3B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98381" y="0"/>
            <a:ext cx="5395238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rPr>
              <a:t>S</a:t>
            </a: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teg 5: 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 for å lage innhold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BE43EA4-B9C4-59CB-DD69-432ADB362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35794"/>
              </p:ext>
            </p:extLst>
          </p:nvPr>
        </p:nvGraphicFramePr>
        <p:xfrm>
          <a:off x="427683" y="1660764"/>
          <a:ext cx="11426464" cy="4585800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398773">
                  <a:extLst>
                    <a:ext uri="{9D8B030D-6E8A-4147-A177-3AD203B41FA5}">
                      <a16:colId xmlns:a16="http://schemas.microsoft.com/office/drawing/2014/main" val="1870282910"/>
                    </a:ext>
                  </a:extLst>
                </a:gridCol>
                <a:gridCol w="1476979">
                  <a:extLst>
                    <a:ext uri="{9D8B030D-6E8A-4147-A177-3AD203B41FA5}">
                      <a16:colId xmlns:a16="http://schemas.microsoft.com/office/drawing/2014/main" val="519199625"/>
                    </a:ext>
                  </a:extLst>
                </a:gridCol>
                <a:gridCol w="2248851">
                  <a:extLst>
                    <a:ext uri="{9D8B030D-6E8A-4147-A177-3AD203B41FA5}">
                      <a16:colId xmlns:a16="http://schemas.microsoft.com/office/drawing/2014/main" val="4030661859"/>
                    </a:ext>
                  </a:extLst>
                </a:gridCol>
                <a:gridCol w="2610228">
                  <a:extLst>
                    <a:ext uri="{9D8B030D-6E8A-4147-A177-3AD203B41FA5}">
                      <a16:colId xmlns:a16="http://schemas.microsoft.com/office/drawing/2014/main" val="3641500201"/>
                    </a:ext>
                  </a:extLst>
                </a:gridCol>
                <a:gridCol w="1737083">
                  <a:extLst>
                    <a:ext uri="{9D8B030D-6E8A-4147-A177-3AD203B41FA5}">
                      <a16:colId xmlns:a16="http://schemas.microsoft.com/office/drawing/2014/main" val="3491694940"/>
                    </a:ext>
                  </a:extLst>
                </a:gridCol>
                <a:gridCol w="1954550">
                  <a:extLst>
                    <a:ext uri="{9D8B030D-6E8A-4147-A177-3AD203B41FA5}">
                      <a16:colId xmlns:a16="http://schemas.microsoft.com/office/drawing/2014/main" val="3169601972"/>
                    </a:ext>
                  </a:extLst>
                </a:gridCol>
              </a:tblGrid>
              <a:tr h="790881"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Læringsmål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Valgt format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Må vite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Bør vite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Hvilen læringsaktivitet kan støtte dette?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Hva kan jeg gjøre for å sikre MAKVIS-basert kompetansetiltak?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1917"/>
                  </a:ext>
                </a:extLst>
              </a:tr>
              <a:tr h="1677950">
                <a:tc>
                  <a:txBody>
                    <a:bodyPr/>
                    <a:lstStyle/>
                    <a:p>
                      <a:pPr algn="ctr"/>
                      <a:endParaRPr lang="nb-NO" sz="12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</a:rPr>
                        <a:t>Holdningsmål: </a:t>
                      </a:r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Deltakerne skal forstå hvorfor det er viktig registrere timer i tide og på riktig måte</a:t>
                      </a:r>
                    </a:p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 </a:t>
                      </a:r>
                      <a:endParaRPr lang="nb-NO" sz="12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Videoopplæring med </a:t>
                      </a:r>
                      <a:r>
                        <a:rPr lang="nb-NO" sz="1200" b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voice-over</a:t>
                      </a:r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 og tekst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Hvorfor det er viktig å registrere timer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b="0" kern="120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Aparajita" panose="020B0502040204020203" pitchFamily="18" charset="0"/>
                      </a:endParaRPr>
                    </a:p>
                    <a:p>
                      <a:pPr algn="ctr"/>
                      <a:r>
                        <a:rPr lang="nb-NO" sz="12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parajita" panose="020B0502040204020203" pitchFamily="18" charset="0"/>
                        </a:rPr>
                        <a:t>Hva som skjer dersom man ikke registrerer timer i tide</a:t>
                      </a:r>
                      <a:endParaRPr lang="nb-NO" sz="12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I videoopplæringen forteller en leder kort om hvorfor dette er viktig. 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cs typeface="Aparajita" panose="020B0502040204020203" pitchFamily="18" charset="0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76447"/>
                  </a:ext>
                </a:extLst>
              </a:tr>
              <a:tr h="2116969">
                <a:tc>
                  <a:txBody>
                    <a:bodyPr/>
                    <a:lstStyle/>
                    <a:p>
                      <a:pPr algn="ctr"/>
                      <a:endParaRPr lang="nb-NO" sz="1200" kern="12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nb-NO" sz="12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Ferdighetsmål: Deltakerne skal kunne anvende et nytt </a:t>
                      </a:r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cs typeface="Aparajita" panose="020B0502040204020203" pitchFamily="18" charset="0"/>
                        </a:rPr>
                        <a:t>timeregistrerings-system -</a:t>
                      </a:r>
                      <a:r>
                        <a:rPr lang="nb-NO" sz="12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kunne registrere arbeidstimer og rette feil.</a:t>
                      </a:r>
                    </a:p>
                    <a:p>
                      <a:pPr algn="ctr"/>
                      <a:endParaRPr lang="nb-NO" sz="1200" b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Videopplæring med </a:t>
                      </a:r>
                      <a:r>
                        <a:rPr lang="nb-NO" sz="1200" b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voice-over</a:t>
                      </a:r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 og tekst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Hvordan logge inn + hvordan registrere timer + hvordan rette feil i systemet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Hva andre som gjør at ansatte får underkjent timelistene sine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parajita" panose="020B0502040204020203" pitchFamily="18" charset="0"/>
                        </a:rPr>
                        <a:t>I videoopplæring brukes guidet praksis (stegene demonstreres på video) som man kan bruke som veileder når man skal registrere timer.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cs typeface="Aparajita" panose="020B0502040204020203" pitchFamily="18" charset="0"/>
                        </a:rPr>
                        <a:t>Videoen er lett tilgjengelig og kommer kjapt til poenget slik at får hjelp når man registrerer timer. De anbefales å bruke videoen når man selv registrerer timer. </a:t>
                      </a:r>
                    </a:p>
                  </a:txBody>
                  <a:tcPr marL="88342" marR="88342" marT="44171" marB="4417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02967"/>
                  </a:ext>
                </a:extLst>
              </a:tr>
            </a:tbl>
          </a:graphicData>
        </a:graphic>
      </p:graphicFrame>
      <p:pic>
        <p:nvPicPr>
          <p:cNvPr id="8" name="Bilde 7">
            <a:extLst>
              <a:ext uri="{FF2B5EF4-FFF2-40B4-BE49-F238E27FC236}">
                <a16:creationId xmlns:a16="http://schemas.microsoft.com/office/drawing/2014/main" id="{46BC836D-194D-4A11-EA6F-DE9AC4790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44" y="191913"/>
            <a:ext cx="967231" cy="96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5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22257B73-496B-A3D1-CC72-E3F1FAF2E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B26EB5C-76F6-7DBC-E358-0DD8D6BD7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884" y="1003821"/>
            <a:ext cx="11306035" cy="5601882"/>
          </a:xfrm>
          <a:prstGeom prst="rect">
            <a:avLst/>
          </a:prstGeom>
          <a:solidFill>
            <a:srgbClr val="FFFFFF">
              <a:alpha val="47451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>
              <a:solidFill>
                <a:srgbClr val="FFFFFF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27B658-2986-3A59-C4C8-67CCDB6C4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112" y="1054952"/>
            <a:ext cx="5199888" cy="560188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nb-NO" sz="14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Del 1: Evaluering  av deltakernes opplevelse av kompetansetiltaket</a:t>
            </a:r>
            <a:endParaRPr lang="nb-NO" sz="140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1. Hvordan vil du totalt sett vurdere kompetansetiltaket?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 1 (dårlig), 2, 3, 4, 5 (utmerket)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2. I hvilken grad var kompetansetiltaket relevant?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1 (svært irrelevant), 2, 3, 4, 5 (svært relevant)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3. Hva var mest nyttig for deg i dette kompetansetiltaket?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Skriv inn svar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4. I hvilken grad har kompetansetiltaket gitt deg ny kunnskap du føler du</a:t>
            </a:r>
            <a:b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kan ta i bruk?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5. I hvilken grad var kompetansetiltaket utformet for å gjøre læringen</a:t>
            </a:r>
            <a:b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engasjerende?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6. I hvilken grad var kompetansetiltaket aktiviserende?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1 (i liten grad), 2, 3, 4, 5 (i stor grad)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7. I hvilken grad svarte innholdet i kompetansetiltaket til dine</a:t>
            </a:r>
            <a:b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b-NO" sz="13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forventninger?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b-NO" sz="13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1 (i liten grad), 2, 3, 4, 5 (i stor grad)</a:t>
            </a:r>
          </a:p>
          <a:p>
            <a:endParaRPr lang="nb-NO" sz="50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3097B0E-829B-96D1-1721-8A87AE7B785B}"/>
              </a:ext>
            </a:extLst>
          </p:cNvPr>
          <p:cNvSpPr txBox="1"/>
          <p:nvPr/>
        </p:nvSpPr>
        <p:spPr>
          <a:xfrm>
            <a:off x="6189530" y="1054952"/>
            <a:ext cx="6012617" cy="2428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nb-NO" sz="1400" b="1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Del 2: Intern evaluering av prosjektarbeidet og rammebetingelsene</a:t>
            </a:r>
          </a:p>
          <a:p>
            <a:pPr lvl="0">
              <a:lnSpc>
                <a:spcPct val="115000"/>
              </a:lnSpc>
            </a:pPr>
            <a:endParaRPr lang="nb-NO" sz="120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Hvordan har utviklingsprosessen vært?</a:t>
            </a:r>
            <a:b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nb-NO" sz="120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 hvilken grad var rammebetingelsene tilstrekkelige for å oppnå ønsket </a:t>
            </a:r>
            <a:b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kvalitet?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20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Hvordan var samarbeidet med evt. andre fagressurser?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20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buAutoNum type="arabicPeriod"/>
            </a:pPr>
            <a:r>
              <a:rPr lang="nb-NO" sz="1200" kern="100">
                <a:solidFill>
                  <a:schemeClr val="accent1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Hva gikk bra? Hva bør vi gjøre annerledes til neste gang?</a:t>
            </a:r>
          </a:p>
          <a:p>
            <a:pPr marL="228600" lvl="0" indent="-228600">
              <a:lnSpc>
                <a:spcPct val="115000"/>
              </a:lnSpc>
              <a:buAutoNum type="arabicPeriod"/>
            </a:pPr>
            <a:endParaRPr lang="nb-NO" sz="1050" kern="100">
              <a:solidFill>
                <a:schemeClr val="accent1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687F239-9328-E846-E761-D4811D33F54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62325" y="-194402"/>
            <a:ext cx="6362564" cy="123110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Steg 6:</a:t>
            </a: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Mal for å evaluere kompetansetiltaket</a:t>
            </a: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AE22287-4B9F-9316-21EC-D0FB4B02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21" y="6370685"/>
            <a:ext cx="2743200" cy="365125"/>
          </a:xfrm>
        </p:spPr>
        <p:txBody>
          <a:bodyPr/>
          <a:lstStyle/>
          <a:p>
            <a:fld id="{3DFDE813-0E30-4381-9F8D-82F89C2BA2F1}" type="slidenum">
              <a:rPr lang="nb-NO" smtClean="0"/>
              <a:t>8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C760CC2-15A9-E16F-B4C3-CEA9EEC2B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" y="18246"/>
            <a:ext cx="996011" cy="99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3CC975657E9E429536EDAB1E37377A" ma:contentTypeVersion="11" ma:contentTypeDescription="Opprett et nytt dokument." ma:contentTypeScope="" ma:versionID="afad457d417984695091223c68609889">
  <xsd:schema xmlns:xsd="http://www.w3.org/2001/XMLSchema" xmlns:xs="http://www.w3.org/2001/XMLSchema" xmlns:p="http://schemas.microsoft.com/office/2006/metadata/properties" xmlns:ns2="8dca97a8-93e7-489a-ba1a-24caeafdc18a" xmlns:ns3="09b77d5a-200e-497d-a6b2-207a2e968302" targetNamespace="http://schemas.microsoft.com/office/2006/metadata/properties" ma:root="true" ma:fieldsID="0413376526711f32e61c01e07e786494" ns2:_="" ns3:_="">
    <xsd:import namespace="8dca97a8-93e7-489a-ba1a-24caeafdc18a"/>
    <xsd:import namespace="09b77d5a-200e-497d-a6b2-207a2e9683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97a8-93e7-489a-ba1a-24caeafdc1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77d5a-200e-497d-a6b2-207a2e96830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107bfd9-dc33-4d0c-9940-8c0ba03acda8}" ma:internalName="TaxCatchAll" ma:showField="CatchAllData" ma:web="09b77d5a-200e-497d-a6b2-207a2e9683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ca97a8-93e7-489a-ba1a-24caeafdc18a">
      <Terms xmlns="http://schemas.microsoft.com/office/infopath/2007/PartnerControls"/>
    </lcf76f155ced4ddcb4097134ff3c332f>
    <TaxCatchAll xmlns="09b77d5a-200e-497d-a6b2-207a2e968302" xsi:nil="true"/>
  </documentManagement>
</p:properties>
</file>

<file path=customXml/itemProps1.xml><?xml version="1.0" encoding="utf-8"?>
<ds:datastoreItem xmlns:ds="http://schemas.openxmlformats.org/officeDocument/2006/customXml" ds:itemID="{EA4C82EF-9223-4F9A-B40E-81A5C1CE5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70695-C0A5-470F-B102-0019BE7E34EF}">
  <ds:schemaRefs>
    <ds:schemaRef ds:uri="09b77d5a-200e-497d-a6b2-207a2e968302"/>
    <ds:schemaRef ds:uri="8dca97a8-93e7-489a-ba1a-24caeafdc1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BDC203C-B24F-4371-8948-2616E48A763B}">
  <ds:schemaRefs>
    <ds:schemaRef ds:uri="09b77d5a-200e-497d-a6b2-207a2e968302"/>
    <ds:schemaRef ds:uri="8dca97a8-93e7-489a-ba1a-24caeafdc18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1a91f966-247e-497b-bee6-09072f7ea02a}" enabled="0" method="" siteId="{1a91f966-247e-497b-bee6-09072f7ea0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Office-tema</vt:lpstr>
      <vt:lpstr>Mal for planlegging - med eksempler</vt:lpstr>
      <vt:lpstr>Innhold</vt:lpstr>
      <vt:lpstr> Steg 1: Mal for å definere læringsmål </vt:lpstr>
      <vt:lpstr> Steg 2: Mal for å kartlegge målgruppen </vt:lpstr>
      <vt:lpstr> Steg 3: Mal for å vurdere rammebetingelser </vt:lpstr>
      <vt:lpstr> Steg 4: Mal for å velge læringsmetode </vt:lpstr>
      <vt:lpstr> Steg 5: Mal for å lage innhold </vt:lpstr>
      <vt:lpstr> Steg 6: Mal for å evaluere kompetansetiltaket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Tittel: legg inn tittel her</dc:title>
  <dc:creator>Selma Hoummira</dc:creator>
  <cp:revision>1</cp:revision>
  <cp:lastPrinted>2024-11-29T08:23:27Z</cp:lastPrinted>
  <dcterms:created xsi:type="dcterms:W3CDTF">2024-11-22T11:27:51Z</dcterms:created>
  <dcterms:modified xsi:type="dcterms:W3CDTF">2025-06-09T14:14:49Z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0x010100543CC975657E9E429536EDAB1E37377A</vt:lpwstr>
  </property>
  <property fmtid="{D5CDD505-2E9C-101B-9397-08002B2CF9AE}" pid="3" name="MediaServiceImageTags">
    <vt:lpwstr/>
  </property>
</Properties>
</file>