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799" r:id="rId5"/>
  </p:sldMasterIdLst>
  <p:notesMasterIdLst>
    <p:notesMasterId r:id="rId16"/>
  </p:notesMasterIdLst>
  <p:handoutMasterIdLst>
    <p:handoutMasterId r:id="rId17"/>
  </p:handoutMasterIdLst>
  <p:sldIdLst>
    <p:sldId id="314" r:id="rId6"/>
    <p:sldId id="316" r:id="rId7"/>
    <p:sldId id="315" r:id="rId8"/>
    <p:sldId id="294" r:id="rId9"/>
    <p:sldId id="295" r:id="rId10"/>
    <p:sldId id="297" r:id="rId11"/>
    <p:sldId id="296" r:id="rId12"/>
    <p:sldId id="308" r:id="rId13"/>
    <p:sldId id="307" r:id="rId14"/>
    <p:sldId id="300" r:id="rId15"/>
  </p:sldIdLst>
  <p:sldSz cx="12192000" cy="6858000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  <p:embeddedFont>
      <p:font typeface="Source Sans Pro Semibold" panose="020B0603030403020204" pitchFamily="34" charset="0"/>
      <p:bold r:id="rId30"/>
      <p:boldItalic r:id="rId3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BE5623-04C1-9894-05F7-C96BFF594E9F}" name="Ragnhild Ninni Aamodt Grønlie" initials="RG" userId="S::ragnhildaamodt.gronlie@dfo.no::fb9df3f8-11a7-459e-8e99-6a76cdbab754" providerId="AD"/>
  <p188:author id="{11158E37-D220-6D57-CB54-26AC318462A8}" name="Sanja Kostovska Skaar" initials="SS" userId="S::sanja.skaar@dfo.no::e58b7517-bf2d-4f0d-b789-efe4fa566b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F8B"/>
    <a:srgbClr val="0A5959"/>
    <a:srgbClr val="63B6BF"/>
    <a:srgbClr val="0097AB"/>
    <a:srgbClr val="173941"/>
    <a:srgbClr val="012A4C"/>
    <a:srgbClr val="D9D9D9"/>
    <a:srgbClr val="FFFFFF"/>
    <a:srgbClr val="C4246C"/>
    <a:srgbClr val="E0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F1389-C5AE-44A0-8AA0-5827EC4BFBAE}" v="26" dt="2024-06-11T10:11:27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375" autoAdjust="0"/>
  </p:normalViewPr>
  <p:slideViewPr>
    <p:cSldViewPr snapToGrid="0">
      <p:cViewPr>
        <p:scale>
          <a:sx n="50" d="100"/>
          <a:sy n="50" d="100"/>
        </p:scale>
        <p:origin x="24" y="220"/>
      </p:cViewPr>
      <p:guideLst>
        <p:guide orient="horz" pos="2455"/>
        <p:guide pos="3840"/>
      </p:guideLst>
    </p:cSldViewPr>
  </p:slideViewPr>
  <p:outlineViewPr>
    <p:cViewPr>
      <p:scale>
        <a:sx n="33" d="100"/>
        <a:sy n="33" d="100"/>
      </p:scale>
      <p:origin x="0" y="-1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11.06.2024</a:t>
            </a:fld>
            <a:endParaRPr lang="nb-NO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11.06.2024</a:t>
            </a:fld>
            <a:endParaRPr lang="nb-NO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Dette lysarket kan du skjule eller fjerne når du skal bruke denne PPT-en for gi informasjon om kollegastøtte-gruppene.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404615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Lag en </a:t>
            </a:r>
            <a:r>
              <a:rPr lang="nb-NO" dirty="0" err="1"/>
              <a:t>Menti</a:t>
            </a:r>
            <a:r>
              <a:rPr lang="nb-NO" dirty="0"/>
              <a:t> med spørsmål til evalueringen. Her er noen forslag::</a:t>
            </a:r>
          </a:p>
          <a:p>
            <a:pPr marL="0" indent="0">
              <a:buNone/>
            </a:pPr>
            <a:endParaRPr lang="nb-NO" dirty="0"/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hvilken grad likte du tiltaket?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hvilken grad følte du at tiltaket var lærerikt?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hvilken grad opplever du at tiltaket påvirker måten du jobber på?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hvilken grad var tiltaket motiverende for deg?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hvilken grad var tiltaket relevant for deg?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hvilken grad opplevde du trygghet i gruppen?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Du kan for eks. legge inn en vurderingsskala fra 1-5 der 1 er «Ikke i det hele tatt», 2 er «I liten grad», 3 er «Verken eller», 4 er «I noen grad» og 5 er «I stor grad».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Hvis du går for en evaluering i plenum, kan du enten lage noen enkle spørsmål selv, eller bruke forslagene over, og vise dem på skjermen.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414416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Dette lysarket kan du skjule eller fjerne når du skal bruke denne PPT-en for gi informasjon om kollegastøtte-gruppene.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Dette læringsløpet består av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dirty="0"/>
              <a:t>et fellesmøte som leder eller HR som initiativtaker inviterer til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dirty="0"/>
              <a:t>fem gruppemøter som kollegastøttegruppene selv står ansvarlige for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dirty="0"/>
              <a:t>et evalueringsmøte som leder eller HR inviterer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indent="0">
              <a:buNone/>
            </a:pPr>
            <a:r>
              <a:rPr lang="nb-NO" sz="1200" b="1" dirty="0"/>
              <a:t>Tidsbruk for fellesmøtet: </a:t>
            </a:r>
            <a:r>
              <a:rPr lang="nb-NO" sz="1200" dirty="0"/>
              <a:t>1 time</a:t>
            </a:r>
          </a:p>
          <a:p>
            <a:pPr marL="0" indent="0">
              <a:buNone/>
            </a:pPr>
            <a:r>
              <a:rPr lang="nb-NO" sz="1200" b="1" dirty="0"/>
              <a:t>Plan for fellesmøtet:</a:t>
            </a:r>
          </a:p>
          <a:p>
            <a:pPr marL="228600" indent="-228600">
              <a:buAutoNum type="arabicPeriod"/>
            </a:pPr>
            <a:r>
              <a:rPr lang="nb-NO" sz="1200" dirty="0"/>
              <a:t>Informere om formålet med gruppene og hvordan gruppene skal jobbe </a:t>
            </a:r>
          </a:p>
          <a:p>
            <a:pPr marL="228600" indent="-228600">
              <a:buAutoNum type="arabicPeriod"/>
            </a:pPr>
            <a:r>
              <a:rPr lang="nb-NO" sz="1200" dirty="0"/>
              <a:t>Se film om hvorfor kollegastøtte-grupper gir et godt læringsutbytte.</a:t>
            </a:r>
          </a:p>
          <a:p>
            <a:pPr marL="228600" indent="-228600">
              <a:buAutoNum type="arabicPeriod"/>
            </a:pPr>
            <a:r>
              <a:rPr lang="nb-NO" sz="1200" dirty="0"/>
              <a:t>Gruppene samles for å planlegge gruppemøtene og bli enige om datoer, ansvar, roller og temaer for de neste fem møtene. Vi anbefaler at de møtes annen hver uke for å holde progresjonen i gang. Møtene bør ikke vare lengre enn 1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indent="0">
              <a:buNone/>
            </a:pPr>
            <a:r>
              <a:rPr lang="nb-NO" sz="1200" b="1" dirty="0"/>
              <a:t>Tidsbruk for evalueringsmøtet: </a:t>
            </a:r>
            <a:r>
              <a:rPr lang="nb-NO" sz="1200" dirty="0"/>
              <a:t>1 time</a:t>
            </a:r>
          </a:p>
          <a:p>
            <a:pPr marL="0" indent="0">
              <a:buNone/>
            </a:pPr>
            <a:r>
              <a:rPr lang="nb-NO" sz="1200" b="1" dirty="0"/>
              <a:t>Plan for evalueringen:</a:t>
            </a:r>
          </a:p>
          <a:p>
            <a:pPr marL="228600" indent="-228600">
              <a:buAutoNum type="arabicPeriod"/>
            </a:pPr>
            <a:r>
              <a:rPr lang="nb-NO" sz="1200" b="1" dirty="0"/>
              <a:t>Lag en spørreundersøkelse </a:t>
            </a:r>
            <a:r>
              <a:rPr lang="nb-NO" sz="1200" dirty="0"/>
              <a:t>i </a:t>
            </a:r>
            <a:r>
              <a:rPr lang="nb-NO" sz="1200" dirty="0" err="1"/>
              <a:t>Menti</a:t>
            </a:r>
            <a:r>
              <a:rPr lang="nb-NO" sz="1200" dirty="0"/>
              <a:t> eller et annet lignende program, eller bruke bare et lysark for å evaluere verkstedet.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48663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Dette lysarket kan du skjule eller fjerne når du skal bruke denne PPT-en på oppstartsmøtet.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86104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i="1" dirty="0"/>
              <a:t>Forslag til manus til den som skal etablere kollegastøtte-grupper og </a:t>
            </a:r>
            <a:r>
              <a:rPr lang="nb-NO" i="1" dirty="0" err="1"/>
              <a:t>fasilitere</a:t>
            </a:r>
            <a:r>
              <a:rPr lang="nb-NO" i="1" dirty="0"/>
              <a:t> oppstartsmøtet: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Formålet med å etablere kollegastøtte-grupper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 å legge til rette for at mer erfarne saksbehandlere deler sin kunnskap og erfaringer over tid med mindre erfarne saksbehandlere. Dette vil hjelpe de mindre erfarne til å utvikle dypere forståelse av fagstoffet ved å relatere det faglige innholdet i En sak for Walter til egen arbeidshverdag.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3B0E9-98D9-A04D-AF6B-E5FA66EF2D4F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11.06.2024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622FB-343F-3A4F-848E-AB9F407A3C84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4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/>
              <a:t>Forslag til manus til den som skal lede oppstartsmøtet for kollegastøtte-gruppene: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Forskning på læring viser at det er når vi jobber aktivt med fagstoffet at vi lærer best. Kollegastøtte-gruppene skal hjelpe til å utvikle dypere forståelse av fagstoffet ved å relatere det faglige innholdet i En sak for Walter til egen arbeidshverdag. Læring gjennom deling av erfaring og kunnskap </a:t>
            </a:r>
            <a:r>
              <a:rPr lang="nb-NO" sz="1050" b="0" kern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bidra til å fremme kultur for læring og utvikling, og vil være med på å styrke samhold og fellesskapsfølelsen i enheten.</a:t>
            </a:r>
            <a:endParaRPr lang="nb-NO" sz="1100" b="0" kern="100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16004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i="0" dirty="0"/>
              <a:t>For å spille av filmen, trenger du internettilgang. Sjekk at lyden på høyttalerne er på. 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7483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b="1"/>
              <a:t>Tidsbruk for fellesmøtet: </a:t>
            </a:r>
            <a:r>
              <a:rPr lang="nb-NO" sz="1200"/>
              <a:t>1 time</a:t>
            </a:r>
          </a:p>
          <a:p>
            <a:pPr marL="0" indent="0">
              <a:buNone/>
            </a:pPr>
            <a:r>
              <a:rPr lang="nb-NO" sz="1200" b="1"/>
              <a:t>Plan for fellesmøtet:</a:t>
            </a:r>
          </a:p>
          <a:p>
            <a:pPr marL="228600" indent="-228600">
              <a:buAutoNum type="arabicPeriod"/>
            </a:pPr>
            <a:r>
              <a:rPr lang="nb-NO" sz="1200"/>
              <a:t>Informere om formålet med gruppene og hvordan gruppene skal jobbe </a:t>
            </a:r>
          </a:p>
          <a:p>
            <a:pPr marL="228600" indent="-228600">
              <a:buAutoNum type="arabicPeriod"/>
            </a:pPr>
            <a:r>
              <a:rPr lang="nb-NO" sz="1200"/>
              <a:t>Se film om hvorfor kollegastøtte-grupper gir et godt læringsutbytte.</a:t>
            </a:r>
          </a:p>
          <a:p>
            <a:pPr marL="228600" indent="-228600">
              <a:buAutoNum type="arabicPeriod"/>
            </a:pPr>
            <a:r>
              <a:rPr lang="nb-NO" sz="1200"/>
              <a:t>Gruppene samles for å planlegge gruppemøtene og bli enige om datoer, ansvar, roller og temaer for de neste fem møtene. Vi anbefaler at de møtes annen hver uke for å holde progresjonen i gang. Møtene bør ikke vare lengre enn 1 time.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418688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nb-NO" dirty="0"/>
              <a:t>Dette er forslag til tema for møtene i mentorgruppene. Dere eller gruppene selv bestemmer selv antall møter og problemstillinger som diskuteres i gruppene. Det beste er å finne tema og problemstillinger som dekker deres behov. Forslagene til temaene er hentet fra e-læringskurset En sak for Walter.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nb-NO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nb-NO" dirty="0"/>
              <a:t>Forslag til fremgangsmåte for arbeidet i gruppene:</a:t>
            </a:r>
            <a:br>
              <a:rPr lang="nb-NO" dirty="0"/>
            </a:br>
            <a:r>
              <a:rPr lang="nb-NO" dirty="0"/>
              <a:t>Den mindre erfarne medarbeideren deler sine refleksjoner. Den mer erfarne er nysgjerrig på det som blir sagt, stiller spørsmål for å enten grave dypere i det som er sagt eller utfordrer tankesettet til den mindre erfarne. Den mer erfarne deler sine tanker og erfaringer, forklarer og veileder.</a:t>
            </a:r>
          </a:p>
          <a:p>
            <a:pPr marL="187325" lvl="1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553716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nb-NO"/>
              <a:t>Forslag til fremgangsmåte for arbeidet i gruppene:</a:t>
            </a:r>
            <a:br>
              <a:rPr lang="nb-NO"/>
            </a:br>
            <a:r>
              <a:rPr lang="nb-NO"/>
              <a:t>Den mindre erfarne medarbeideren deler sine refleksjoner. Den mer erfarne er nysgjerrig på det som blir sagt, stiller spørsmål for å enten grave dypere i det som er sagt eller utfordrer tankesettet til adepten. Den mer erfarne deler sine tanker og erfaringer, forklarer og veileder.</a:t>
            </a:r>
          </a:p>
          <a:p>
            <a:pPr marL="187325" lvl="1" indent="0">
              <a:buFont typeface="Arial" panose="020B0604020202020204" pitchFamily="34" charset="0"/>
              <a:buNone/>
            </a:pPr>
            <a:endParaRPr lang="nb-NO"/>
          </a:p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35287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11.06.2024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11.06.2024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11.06.2024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11.06.2024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11.06.2024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11.06.2024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11.06.2024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11.06.2024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11.06.2024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48FC39-D484-C3BF-FD7F-B21063E22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8AF19B-C406-04F3-3CD9-BFB3A3F77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790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4D490-7FEA-2689-1C32-597789E8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56C75A-4D6D-5EDF-B342-21577BCF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51945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A9071D-2CB0-8B99-7E72-A040A538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42722A-D8DB-95E2-7931-45228A5CA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545627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94C4E6-4036-DA56-87D7-1973C7D2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758C53-EB2B-4836-89F6-21DDA58C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365817-BD2D-9704-A0C3-1652C3A0F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68953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FE1FC6-EBF8-9A2A-5D7B-1049C5B2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B5FDEDE-7A0E-C7D3-85D4-28FFABE54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7603-F63D-FFCD-DCB2-F27BD2B1B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164238C-D8AA-FD8F-F206-16A6EA229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F3690C-31D3-FEB5-41C1-63D35E26A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9539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79B700-8E9D-C371-9FA5-7259F1D3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517BE8-BECE-F8CF-4391-50BC45B4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611315-1505-05C7-1A1F-54F027BF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4150E04-038B-BA39-A24C-C7B01ADC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867E5-B1EC-C04C-A86B-C97E65B8D9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601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BBF72-389F-1553-1854-1F42CE8C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30CEBE-0135-FFD9-00C5-DC89F0999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9DDA2A-CF28-0B3E-74CE-0FC7AEEA1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62722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D1D977-BFE9-D5FD-F956-0EB78F1D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BDD16EA-6499-7FB2-20DC-F9F2E852B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BE30149-35A7-33D3-1A7E-123F6DE62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6682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11.06.2024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11.06.2024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11.06.2024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6" r:id="rId2"/>
    <p:sldLayoutId id="2147483727" r:id="rId3"/>
    <p:sldLayoutId id="2147483729" r:id="rId4"/>
    <p:sldLayoutId id="2147483730" r:id="rId5"/>
    <p:sldLayoutId id="2147483728" r:id="rId6"/>
    <p:sldLayoutId id="2147483731" r:id="rId7"/>
    <p:sldLayoutId id="2147483732" r:id="rId8"/>
    <p:sldLayoutId id="2147483743" r:id="rId9"/>
    <p:sldLayoutId id="2147483726" r:id="rId10"/>
    <p:sldLayoutId id="2147483774" r:id="rId11"/>
    <p:sldLayoutId id="2147483775" r:id="rId12"/>
    <p:sldLayoutId id="2147483776" r:id="rId13"/>
    <p:sldLayoutId id="2147483755" r:id="rId14"/>
    <p:sldLayoutId id="2147483770" r:id="rId15"/>
    <p:sldLayoutId id="2147483771" r:id="rId16"/>
    <p:sldLayoutId id="2147483780" r:id="rId17"/>
    <p:sldLayoutId id="2147483781" r:id="rId18"/>
    <p:sldLayoutId id="2147483782" r:id="rId19"/>
    <p:sldLayoutId id="2147483777" r:id="rId20"/>
    <p:sldLayoutId id="2147483778" r:id="rId21"/>
    <p:sldLayoutId id="2147483779" r:id="rId22"/>
    <p:sldLayoutId id="2147483703" r:id="rId23"/>
    <p:sldLayoutId id="2147483749" r:id="rId24"/>
    <p:sldLayoutId id="2147483704" r:id="rId25"/>
    <p:sldLayoutId id="2147483750" r:id="rId26"/>
    <p:sldLayoutId id="2147483705" r:id="rId27"/>
    <p:sldLayoutId id="2147483751" r:id="rId28"/>
    <p:sldLayoutId id="2147483707" r:id="rId29"/>
    <p:sldLayoutId id="2147483797" r:id="rId30"/>
    <p:sldLayoutId id="2147483798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33" r:id="rId44"/>
    <p:sldLayoutId id="2147483747" r:id="rId45"/>
    <p:sldLayoutId id="2147483748" r:id="rId46"/>
    <p:sldLayoutId id="2147483783" r:id="rId47"/>
    <p:sldLayoutId id="2147483765" r:id="rId48"/>
    <p:sldLayoutId id="2147483764" r:id="rId49"/>
    <p:sldLayoutId id="2147483725" r:id="rId50"/>
    <p:sldLayoutId id="2147483746" r:id="rId51"/>
    <p:sldLayoutId id="2147483766" r:id="rId52"/>
    <p:sldLayoutId id="2147483767" r:id="rId53"/>
    <p:sldLayoutId id="2147483772" r:id="rId54"/>
    <p:sldLayoutId id="2147483773" r:id="rId55"/>
    <p:sldLayoutId id="2147483719" r:id="rId56"/>
    <p:sldLayoutId id="2147483744" r:id="rId57"/>
    <p:sldLayoutId id="2147483745" r:id="rId58"/>
    <p:sldLayoutId id="2147483768" r:id="rId59"/>
    <p:sldLayoutId id="2147483769" r:id="rId60"/>
    <p:sldLayoutId id="2147483660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0AC2C1-164F-711D-A5DD-4BBE9BDC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5A8C9D-A34D-E2F4-10D0-86DDDB0B3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BC4EA00-F355-6090-2931-464A8679C28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04080" y="354229"/>
            <a:ext cx="899441" cy="2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1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12A4C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12A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2A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2A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2A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2A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vimeo.com/user123677783/review/955791304/b394b6ac6a" TargetMode="External"/><Relationship Id="rId4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FBBAAD-D172-A11F-F595-BF8AA5B7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778" y="2495313"/>
            <a:ext cx="8108444" cy="701675"/>
          </a:xfrm>
        </p:spPr>
        <p:txBody>
          <a:bodyPr/>
          <a:lstStyle/>
          <a:p>
            <a:pPr algn="ctr"/>
            <a:r>
              <a:rPr lang="nb-NO" dirty="0">
                <a:latin typeface="Source Sans Pro Semibold" panose="020B0603030403020204" pitchFamily="34" charset="0"/>
              </a:rPr>
              <a:t>Støttemateriell for deg som skal </a:t>
            </a:r>
            <a:br>
              <a:rPr lang="nb-NO" dirty="0">
                <a:latin typeface="Source Sans Pro Semibold" panose="020B0603030403020204" pitchFamily="34" charset="0"/>
              </a:rPr>
            </a:br>
            <a:r>
              <a:rPr lang="nb-NO" dirty="0">
                <a:latin typeface="Source Sans Pro Semibold" panose="020B0603030403020204" pitchFamily="34" charset="0"/>
              </a:rPr>
              <a:t>etablere kollegastøtte-gruppene </a:t>
            </a:r>
            <a:br>
              <a:rPr lang="nb-NO" dirty="0">
                <a:latin typeface="Source Sans Pro Semibold" panose="020B0603030403020204" pitchFamily="34" charset="0"/>
              </a:rPr>
            </a:br>
            <a:br>
              <a:rPr lang="nb-NO" dirty="0">
                <a:latin typeface="Source Sans Pro Semibold" panose="020B0603030403020204" pitchFamily="34" charset="0"/>
              </a:rPr>
            </a:br>
            <a:endParaRPr lang="nb-NO" dirty="0">
              <a:latin typeface="Source Sans Pro Semibold" panose="020B0603030403020204" pitchFamily="34" charset="0"/>
            </a:endParaRPr>
          </a:p>
        </p:txBody>
      </p:sp>
      <p:sp>
        <p:nvSpPr>
          <p:cNvPr id="4" name="Rektangel 3" descr="En boks med hvit farge for å illustrere at hvite lysbilder er for den som skal fasilitere refleksjonsverkstedet&#10;">
            <a:extLst>
              <a:ext uri="{FF2B5EF4-FFF2-40B4-BE49-F238E27FC236}">
                <a16:creationId xmlns:a16="http://schemas.microsoft.com/office/drawing/2014/main" id="{9DEAD1AA-3A33-6A01-333D-35BE450F5CFD}"/>
              </a:ext>
            </a:extLst>
          </p:cNvPr>
          <p:cNvSpPr/>
          <p:nvPr/>
        </p:nvSpPr>
        <p:spPr>
          <a:xfrm>
            <a:off x="2782469" y="4047564"/>
            <a:ext cx="841952" cy="7643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718BBC1-C23C-196E-56F2-9CA6D59A4D45}"/>
              </a:ext>
            </a:extLst>
          </p:cNvPr>
          <p:cNvSpPr txBox="1">
            <a:spLocks/>
          </p:cNvSpPr>
          <p:nvPr/>
        </p:nvSpPr>
        <p:spPr>
          <a:xfrm>
            <a:off x="3990463" y="4393348"/>
            <a:ext cx="7358855" cy="1080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200" b="0" dirty="0">
                <a:latin typeface="Source Sans Pro Semibold" panose="020B0603030403020204" pitchFamily="34" charset="0"/>
              </a:rPr>
              <a:t>Informasjon til deg som skal </a:t>
            </a:r>
            <a:r>
              <a:rPr lang="nb-NO" sz="1200" b="0" dirty="0" err="1">
                <a:latin typeface="Source Sans Pro Semibold" panose="020B0603030403020204" pitchFamily="34" charset="0"/>
              </a:rPr>
              <a:t>fasilitere</a:t>
            </a:r>
            <a:r>
              <a:rPr lang="nb-NO" sz="1200" b="0" dirty="0">
                <a:latin typeface="Source Sans Pro Semibold" panose="020B0603030403020204" pitchFamily="34" charset="0"/>
              </a:rPr>
              <a:t> etableringen av gruppene </a:t>
            </a:r>
            <a:br>
              <a:rPr lang="nb-NO" sz="1200" b="0" dirty="0">
                <a:latin typeface="Source Sans Pro Semibold" panose="020B0603030403020204" pitchFamily="34" charset="0"/>
              </a:rPr>
            </a:br>
            <a:br>
              <a:rPr lang="nb-NO" sz="1200" b="0" dirty="0">
                <a:latin typeface="Source Sans Pro Semibold" panose="020B0603030403020204" pitchFamily="34" charset="0"/>
              </a:rPr>
            </a:br>
            <a:endParaRPr lang="nb-NO" sz="1200" b="0" dirty="0">
              <a:latin typeface="Source Sans Pro Semibold" panose="020B0603030403020204" pitchFamily="34" charset="0"/>
            </a:endParaRPr>
          </a:p>
        </p:txBody>
      </p:sp>
      <p:pic>
        <p:nvPicPr>
          <p:cNvPr id="3" name="Bilde 2" descr="En boks med grønnblå farge for å illustrere at grønnblå lysbilder er selve  refleksjonsverkstedet&#10;">
            <a:extLst>
              <a:ext uri="{FF2B5EF4-FFF2-40B4-BE49-F238E27FC236}">
                <a16:creationId xmlns:a16="http://schemas.microsoft.com/office/drawing/2014/main" id="{F874B631-69BD-9B76-91C7-49A10EF8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469" y="4968687"/>
            <a:ext cx="841952" cy="764325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C035C8E3-EAC1-5BDB-737E-0FAC7F647AED}"/>
              </a:ext>
            </a:extLst>
          </p:cNvPr>
          <p:cNvSpPr txBox="1">
            <a:spLocks/>
          </p:cNvSpPr>
          <p:nvPr/>
        </p:nvSpPr>
        <p:spPr>
          <a:xfrm>
            <a:off x="3990463" y="5285336"/>
            <a:ext cx="7358855" cy="1080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b-N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="0"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latin typeface="Source Sans Pro Semibold" panose="020B0603030403020204" pitchFamily="34" charset="0"/>
              </a:rPr>
              <a:t>Lysark til å bruke på fellesmøtene for gruppene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59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2EF64CFC-F1AD-9475-3F79-978D3524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5629" y="3290859"/>
            <a:ext cx="2200743" cy="2200743"/>
          </a:xfrm>
          <a:prstGeom prst="ellipse">
            <a:avLst/>
          </a:prstGeom>
          <a:solidFill>
            <a:srgbClr val="047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4109F32-1AF6-C21C-610C-9337B828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506" y="1913356"/>
            <a:ext cx="6030988" cy="701674"/>
          </a:xfrm>
        </p:spPr>
        <p:txBody>
          <a:bodyPr/>
          <a:lstStyle/>
          <a:p>
            <a:pPr algn="ctr"/>
            <a:r>
              <a:rPr lang="nb-NO" dirty="0">
                <a:latin typeface="Source Sans Pro Semibold" panose="020B0603030403020204" pitchFamily="34" charset="0"/>
              </a:rPr>
              <a:t>Evaluere kollegastøtte-gruppene på et eget felles evalueringsmøte</a:t>
            </a:r>
          </a:p>
        </p:txBody>
      </p:sp>
      <p:pic>
        <p:nvPicPr>
          <p:cNvPr id="5" name="Grafikk 4" descr="Øye med heldekkende fyll">
            <a:extLst>
              <a:ext uri="{FF2B5EF4-FFF2-40B4-BE49-F238E27FC236}">
                <a16:creationId xmlns:a16="http://schemas.microsoft.com/office/drawing/2014/main" id="{EFC76F16-2ED6-F208-BE49-3DAE56C1C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2843" y="3461733"/>
            <a:ext cx="1806315" cy="18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7D2F15-4F79-95B8-4C08-00EBCA30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13" y="313613"/>
            <a:ext cx="11271457" cy="701675"/>
          </a:xfrm>
        </p:spPr>
        <p:txBody>
          <a:bodyPr/>
          <a:lstStyle/>
          <a:p>
            <a:r>
              <a:rPr lang="nb-NO" dirty="0">
                <a:latin typeface="Source Sans Pro Semibold" panose="020B0603030403020204" pitchFamily="34" charset="0"/>
              </a:rPr>
              <a:t>Tips og råd til deg som skal informere om kollegastøtte-grupper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EA917C-6E9F-1376-9F78-2E5DD2835C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585" y="1180924"/>
            <a:ext cx="3521726" cy="876668"/>
          </a:xfrm>
        </p:spPr>
        <p:txBody>
          <a:bodyPr/>
          <a:lstStyle/>
          <a:p>
            <a:pPr marL="0" indent="0">
              <a:buNone/>
            </a:pPr>
            <a:r>
              <a:rPr lang="nb-NO" sz="1800" b="1" dirty="0"/>
              <a:t>Tidsbruk for fellesmøte før gruppemøtene starter: </a:t>
            </a:r>
            <a:r>
              <a:rPr lang="nb-NO" sz="1800" dirty="0"/>
              <a:t>1 time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2EA43A90-6020-362F-33F8-1891D386FE20}"/>
              </a:ext>
            </a:extLst>
          </p:cNvPr>
          <p:cNvSpPr txBox="1">
            <a:spLocks/>
          </p:cNvSpPr>
          <p:nvPr/>
        </p:nvSpPr>
        <p:spPr>
          <a:xfrm>
            <a:off x="4402477" y="1207689"/>
            <a:ext cx="3831313" cy="876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b="1" dirty="0"/>
              <a:t>Tidsbruk for evalueringsmøte etter gruppemøtene er avsluttet: </a:t>
            </a:r>
            <a:r>
              <a:rPr lang="nb-NO" sz="1800" dirty="0"/>
              <a:t>1 time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90A06B2A-5484-34FF-17BC-E9A83180245A}"/>
              </a:ext>
            </a:extLst>
          </p:cNvPr>
          <p:cNvSpPr txBox="1">
            <a:spLocks/>
          </p:cNvSpPr>
          <p:nvPr/>
        </p:nvSpPr>
        <p:spPr>
          <a:xfrm>
            <a:off x="485998" y="2276759"/>
            <a:ext cx="3831313" cy="876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b="1" dirty="0">
                <a:latin typeface="Source Sans Pro" panose="020B0503030403020204" pitchFamily="34" charset="0"/>
              </a:rPr>
              <a:t>Hva omfatter fellesmøtet?</a:t>
            </a:r>
          </a:p>
          <a:p>
            <a:pPr marL="0" indent="0">
              <a:buNone/>
            </a:pPr>
            <a:endParaRPr lang="nb-NO" sz="1800" b="1" dirty="0">
              <a:latin typeface="Source Sans Pro" panose="020B0503030403020204" pitchFamily="34" charset="0"/>
            </a:endParaRPr>
          </a:p>
          <a:p>
            <a:pPr>
              <a:spcBef>
                <a:spcPts val="0"/>
              </a:spcBef>
              <a:buClrTx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Informasjon </a:t>
            </a:r>
            <a:r>
              <a:rPr lang="nb-NO" sz="1800" dirty="0">
                <a:latin typeface="Source Sans Pro" panose="020B0503030403020204" pitchFamily="34" charset="0"/>
              </a:rPr>
              <a:t>om hvorfor denne metoden egner seg godt for deltakerne (se lysark 5)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Informasjon</a:t>
            </a:r>
            <a:r>
              <a:rPr lang="nb-NO" sz="1800" dirty="0">
                <a:latin typeface="Source Sans Pro" panose="020B0503030403020204" pitchFamily="34" charset="0"/>
              </a:rPr>
              <a:t> om hvordan gruppene skal jobbe (se lysark 7-9)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Film</a:t>
            </a:r>
            <a:r>
              <a:rPr lang="nb-NO" sz="1800" dirty="0">
                <a:latin typeface="Source Sans Pro" panose="020B0503030403020204" pitchFamily="34" charset="0"/>
              </a:rPr>
              <a:t> om hvorfor kollegastøtte-grupper gir et godt læringsutbytte </a:t>
            </a:r>
            <a:br>
              <a:rPr lang="nb-NO" sz="1800" dirty="0">
                <a:latin typeface="Source Sans Pro" panose="020B0503030403020204" pitchFamily="34" charset="0"/>
              </a:rPr>
            </a:br>
            <a:r>
              <a:rPr lang="nb-NO" sz="1800" dirty="0">
                <a:latin typeface="Source Sans Pro" panose="020B0503030403020204" pitchFamily="34" charset="0"/>
              </a:rPr>
              <a:t>(se lysark 6)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Planlegging i gruppene </a:t>
            </a:r>
            <a:r>
              <a:rPr lang="nb-NO" sz="1800" dirty="0">
                <a:latin typeface="Source Sans Pro" panose="020B0503030403020204" pitchFamily="34" charset="0"/>
              </a:rPr>
              <a:t>om datoer, ansvar, roller og temaer for de neste 6 møtene (se lysark 8 og 9 for forslag til tema)</a:t>
            </a:r>
            <a:endParaRPr lang="nb-NO" sz="1800" b="1" dirty="0">
              <a:latin typeface="Source Sans Pro" panose="020B0503030403020204" pitchFamily="34" charset="0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C974A55-C23A-0512-4930-FC182226E6D1}"/>
              </a:ext>
            </a:extLst>
          </p:cNvPr>
          <p:cNvSpPr txBox="1">
            <a:spLocks/>
          </p:cNvSpPr>
          <p:nvPr/>
        </p:nvSpPr>
        <p:spPr>
          <a:xfrm>
            <a:off x="4535028" y="2276759"/>
            <a:ext cx="3339663" cy="876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b="1" dirty="0">
                <a:latin typeface="Source Sans Pro" panose="020B0503030403020204" pitchFamily="34" charset="0"/>
              </a:rPr>
              <a:t>Hva omfatter et evalueringsmøte?</a:t>
            </a:r>
          </a:p>
          <a:p>
            <a:pPr marL="0" indent="0">
              <a:buNone/>
            </a:pPr>
            <a:endParaRPr lang="nb-NO" sz="1800" b="1" dirty="0">
              <a:latin typeface="Source Sans Pro" panose="020B0503030403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En spørreundersøkelse </a:t>
            </a:r>
            <a:r>
              <a:rPr lang="nb-NO" sz="1800" dirty="0">
                <a:latin typeface="Source Sans Pro" panose="020B0503030403020204" pitchFamily="34" charset="0"/>
              </a:rPr>
              <a:t>i </a:t>
            </a:r>
            <a:r>
              <a:rPr lang="nb-NO" sz="1800" dirty="0" err="1">
                <a:latin typeface="Source Sans Pro" panose="020B0503030403020204" pitchFamily="34" charset="0"/>
              </a:rPr>
              <a:t>Menti</a:t>
            </a:r>
            <a:r>
              <a:rPr lang="nb-NO" sz="1800" dirty="0">
                <a:latin typeface="Source Sans Pro" panose="020B0503030403020204" pitchFamily="34" charset="0"/>
              </a:rPr>
              <a:t> eller et annet lignende program, eller bruke bare et lysark for å evaluere gruppene (se lysark 10). Lag gjerne egne spørsmål.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Summing i gruppene først, deretter deling i plenum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b-NO" sz="1800" dirty="0">
              <a:latin typeface="Source Sans Pro" panose="020B0503030403020204" pitchFamily="34" charset="0"/>
            </a:endParaRP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3184A94-9AFE-8ACA-F0BC-C6C91AB22B8F}"/>
              </a:ext>
            </a:extLst>
          </p:cNvPr>
          <p:cNvSpPr txBox="1">
            <a:spLocks/>
          </p:cNvSpPr>
          <p:nvPr/>
        </p:nvSpPr>
        <p:spPr>
          <a:xfrm>
            <a:off x="8373802" y="2276759"/>
            <a:ext cx="3735164" cy="4384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Hva trenger du å forberede på forhånd?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="1" dirty="0">
              <a:latin typeface="Source Sans Pro" panose="020B0503030403020204" pitchFamily="34" charset="0"/>
            </a:endParaRPr>
          </a:p>
          <a:p>
            <a:pPr>
              <a:spcBef>
                <a:spcPts val="0"/>
              </a:spcBef>
              <a:buClrTx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Sette samme grupper </a:t>
            </a:r>
            <a:r>
              <a:rPr lang="nb-NO" sz="1800" dirty="0">
                <a:latin typeface="Source Sans Pro" panose="020B0503030403020204" pitchFamily="34" charset="0"/>
              </a:rPr>
              <a:t>som er en blanding av erfarne og mindre erfarne og invitere dem til å delta</a:t>
            </a:r>
          </a:p>
          <a:p>
            <a:pPr marL="171450" indent="-171450">
              <a:spcBef>
                <a:spcPts val="0"/>
              </a:spcBef>
              <a:buClrTx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Invitere</a:t>
            </a:r>
            <a:r>
              <a:rPr lang="nb-NO" sz="1800" dirty="0">
                <a:latin typeface="Source Sans Pro" panose="020B0503030403020204" pitchFamily="34" charset="0"/>
              </a:rPr>
              <a:t> til fellesmøte for alle deltakere og informere om hvorfor det skal opprettes slike grupper og hvordan gruppene skal jobbe.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Lag en spørreundersøkelse </a:t>
            </a:r>
            <a:r>
              <a:rPr lang="nb-NO" sz="1800" dirty="0">
                <a:latin typeface="Source Sans Pro" panose="020B0503030403020204" pitchFamily="34" charset="0"/>
              </a:rPr>
              <a:t>i </a:t>
            </a:r>
            <a:r>
              <a:rPr lang="nb-NO" sz="1800" dirty="0" err="1">
                <a:latin typeface="Source Sans Pro" panose="020B0503030403020204" pitchFamily="34" charset="0"/>
              </a:rPr>
              <a:t>Menti</a:t>
            </a:r>
            <a:r>
              <a:rPr lang="nb-NO" sz="1800" dirty="0">
                <a:latin typeface="Source Sans Pro" panose="020B0503030403020204" pitchFamily="34" charset="0"/>
              </a:rPr>
              <a:t> eller et annet lignende program, eller bruke bare et lysark for å evaluere gruppene. Lag gjerne egne spørsmål.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25282968-67AC-1AB0-9399-9779CFD2A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20" y="1180924"/>
            <a:ext cx="584099" cy="5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7D2F15-4F79-95B8-4C08-00EBCA30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06" y="441325"/>
            <a:ext cx="11101388" cy="701675"/>
          </a:xfrm>
        </p:spPr>
        <p:txBody>
          <a:bodyPr/>
          <a:lstStyle/>
          <a:p>
            <a:r>
              <a:rPr lang="nb-NO" dirty="0">
                <a:latin typeface="Source Sans Pro Semibold" panose="020B0603030403020204" pitchFamily="34" charset="0"/>
              </a:rPr>
              <a:t>Tips og råd til gjennomføring av kollegastøtte-gruppene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EA917C-6E9F-1376-9F78-2E5DD2835C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9535" y="1143000"/>
            <a:ext cx="9625781" cy="876668"/>
          </a:xfrm>
        </p:spPr>
        <p:txBody>
          <a:bodyPr/>
          <a:lstStyle/>
          <a:p>
            <a:pPr marL="0" indent="0">
              <a:buNone/>
            </a:pPr>
            <a:r>
              <a:rPr lang="nb-NO" sz="1800" b="1" dirty="0">
                <a:latin typeface="Source Sans Pro" panose="020B0503030403020204" pitchFamily="34" charset="0"/>
              </a:rPr>
              <a:t>Tidsbruk: </a:t>
            </a:r>
            <a:r>
              <a:rPr lang="nb-NO" sz="1800" dirty="0">
                <a:latin typeface="Source Sans Pro" panose="020B0503030403020204" pitchFamily="34" charset="0"/>
              </a:rPr>
              <a:t>Vi anbefaler at gruppene møtes annen hver uke seks ganger for å holde progresjonen i gang. Møtene bør ikke vare lengre enn 1 time. Se lysark 5 for mer detaljert forslag til tidsplanlegging av de ulike elementene.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8D651FDC-1AF7-A6AE-BA3B-645CA22D65F0}"/>
              </a:ext>
            </a:extLst>
          </p:cNvPr>
          <p:cNvSpPr txBox="1">
            <a:spLocks/>
          </p:cNvSpPr>
          <p:nvPr/>
        </p:nvSpPr>
        <p:spPr>
          <a:xfrm>
            <a:off x="545305" y="2283009"/>
            <a:ext cx="5381965" cy="876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b="1" dirty="0">
                <a:latin typeface="Source Sans Pro" panose="020B0503030403020204" pitchFamily="34" charset="0"/>
              </a:rPr>
              <a:t>Hva omfatter kollegastøtte-gruppemøtene?</a:t>
            </a:r>
          </a:p>
          <a:p>
            <a:r>
              <a:rPr lang="nb-NO" sz="1800" b="1" dirty="0">
                <a:latin typeface="Source Sans Pro" panose="020B0503030403020204" pitchFamily="34" charset="0"/>
              </a:rPr>
              <a:t>Regelmessige møter </a:t>
            </a:r>
            <a:r>
              <a:rPr lang="nb-NO" sz="1800" dirty="0">
                <a:latin typeface="Source Sans Pro" panose="020B0503030403020204" pitchFamily="34" charset="0"/>
              </a:rPr>
              <a:t>for å diskutere faglige temaer, dele erfaringer og jobbe gjennom praktiske problemstillinger. Hvert møte har et definert tema/problemstilling for å sikre strukturert læring.</a:t>
            </a:r>
          </a:p>
          <a:p>
            <a:r>
              <a:rPr lang="nb-NO" sz="1800" b="1" dirty="0">
                <a:latin typeface="Source Sans Pro" panose="020B0503030403020204" pitchFamily="34" charset="0"/>
              </a:rPr>
              <a:t>Refleksjonsarbeid og erfaringsdeling </a:t>
            </a:r>
            <a:r>
              <a:rPr lang="nb-NO" sz="1800" dirty="0">
                <a:latin typeface="Source Sans Pro" panose="020B0503030403020204" pitchFamily="34" charset="0"/>
              </a:rPr>
              <a:t>der de mer erfarne er nysgjerrige på det de mindre erfarne reflekterer over, stiller spørsmål for å enten grave dypere eller for å  utfordre tankesett. De deler sine tanker og erfaringer, forklarer og veileder.</a:t>
            </a:r>
          </a:p>
          <a:p>
            <a:endParaRPr lang="nb-NO" sz="1800" dirty="0">
              <a:latin typeface="Source Sans Pro" panose="020B0503030403020204" pitchFamily="34" charset="0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CDC8E59E-271A-6287-2D40-E4BBF67CE867}"/>
              </a:ext>
            </a:extLst>
          </p:cNvPr>
          <p:cNvSpPr txBox="1">
            <a:spLocks/>
          </p:cNvSpPr>
          <p:nvPr/>
        </p:nvSpPr>
        <p:spPr>
          <a:xfrm>
            <a:off x="6792456" y="2283009"/>
            <a:ext cx="5064748" cy="876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Hva trenger gruppene å forberede på forhånd?</a:t>
            </a:r>
            <a:br>
              <a:rPr lang="nb-NO" sz="2000" b="1" dirty="0">
                <a:latin typeface="Source Sans Pro" panose="020B0503030403020204" pitchFamily="34" charset="0"/>
              </a:rPr>
            </a:br>
            <a:endParaRPr lang="nb-NO" sz="2000" b="1" dirty="0">
              <a:latin typeface="Source Sans Pro" panose="020B0503030403020204" pitchFamily="34" charset="0"/>
            </a:endParaRPr>
          </a:p>
          <a:p>
            <a:pPr>
              <a:spcBef>
                <a:spcPts val="0"/>
              </a:spcBef>
              <a:buClrTx/>
              <a:defRPr/>
            </a:pPr>
            <a:r>
              <a:rPr lang="nb-NO" sz="1800" b="1" dirty="0">
                <a:latin typeface="Source Sans Pro" panose="020B0503030403020204" pitchFamily="34" charset="0"/>
              </a:rPr>
              <a:t>Planlegge på fellesmøtet</a:t>
            </a:r>
            <a:r>
              <a:rPr lang="nb-NO" sz="1800" dirty="0">
                <a:latin typeface="Source Sans Pro" panose="020B0503030403020204" pitchFamily="34" charset="0"/>
              </a:rPr>
              <a:t> datoer, ansvar, roller og temaer for de neste 6 møtene (se lysark 8-9 for forslag til tema)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6990B55-CDEE-CEF8-4718-D229177FD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157" y="1275190"/>
            <a:ext cx="584099" cy="5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6">
            <a:extLst>
              <a:ext uri="{FF2B5EF4-FFF2-40B4-BE49-F238E27FC236}">
                <a16:creationId xmlns:a16="http://schemas.microsoft.com/office/drawing/2014/main" id="{355997BD-9545-AEC9-073D-9AFDECE1D3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80176"/>
            <a:ext cx="12192000" cy="10273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Semibold" panose="020B0603030403020204" pitchFamily="34" charset="0"/>
                <a:ea typeface="+mj-ea"/>
                <a:cs typeface="+mj-cs"/>
              </a:rPr>
              <a:t>Kollegastøtte-grupper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Semibold" panose="020B0603030403020204" pitchFamily="34" charset="0"/>
                <a:ea typeface="+mj-ea"/>
                <a:cs typeface="+mj-cs"/>
              </a:rPr>
            </a:br>
            <a:endParaRPr kumimoji="0" lang="nb-NO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anose="020B0603030403020204" pitchFamily="34" charset="0"/>
              <a:ea typeface="+mj-ea"/>
              <a:cs typeface="+mj-cs"/>
            </a:endParaRPr>
          </a:p>
        </p:txBody>
      </p:sp>
      <p:pic>
        <p:nvPicPr>
          <p:cNvPr id="3" name="Bilde 2" descr="Bilde av kursets logo med teksen: En sak for Walter. Om saksbehandling og saksbehandlerrollen">
            <a:extLst>
              <a:ext uri="{FF2B5EF4-FFF2-40B4-BE49-F238E27FC236}">
                <a16:creationId xmlns:a16="http://schemas.microsoft.com/office/drawing/2014/main" id="{DB855CD4-2DD3-B86F-AD18-F44E35AAA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19" y="1844675"/>
            <a:ext cx="5725563" cy="39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CFA873F2-953A-09E1-8BB8-6096BD2C6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8167" y="3290859"/>
            <a:ext cx="2200743" cy="2200743"/>
          </a:xfrm>
          <a:prstGeom prst="ellipse">
            <a:avLst/>
          </a:prstGeom>
          <a:solidFill>
            <a:srgbClr val="047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4109F32-1AF6-C21C-610C-9337B828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454" y="1765097"/>
            <a:ext cx="6165093" cy="701674"/>
          </a:xfrm>
        </p:spPr>
        <p:txBody>
          <a:bodyPr/>
          <a:lstStyle/>
          <a:p>
            <a:pPr algn="ctr"/>
            <a:r>
              <a:rPr lang="nb-NO" dirty="0">
                <a:latin typeface="Source Sans Pro Semibold" panose="020B0603030403020204" pitchFamily="34" charset="0"/>
              </a:rPr>
              <a:t>Velkommen til læring gjennom </a:t>
            </a:r>
            <a:br>
              <a:rPr lang="nb-NO" dirty="0">
                <a:latin typeface="Source Sans Pro Semibold" panose="020B0603030403020204" pitchFamily="34" charset="0"/>
              </a:rPr>
            </a:br>
            <a:r>
              <a:rPr lang="nb-NO" dirty="0">
                <a:latin typeface="Source Sans Pro Semibold" panose="020B0603030403020204" pitchFamily="34" charset="0"/>
              </a:rPr>
              <a:t>deling av erfaring og kunnskap</a:t>
            </a:r>
          </a:p>
        </p:txBody>
      </p:sp>
      <p:pic>
        <p:nvPicPr>
          <p:cNvPr id="23" name="Grafikk 22" descr="Høyre hjernehalvdel med heldekkende fyll">
            <a:extLst>
              <a:ext uri="{FF2B5EF4-FFF2-40B4-BE49-F238E27FC236}">
                <a16:creationId xmlns:a16="http://schemas.microsoft.com/office/drawing/2014/main" id="{ED49C468-97D2-FF91-8224-DA188626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1756" y="3354448"/>
            <a:ext cx="2073564" cy="20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63E26816-D59A-B3B7-622A-11FF9295A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7829" y="3068034"/>
            <a:ext cx="2200743" cy="2200743"/>
          </a:xfrm>
          <a:prstGeom prst="ellipse">
            <a:avLst/>
          </a:prstGeom>
          <a:solidFill>
            <a:srgbClr val="047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4109F32-1AF6-C21C-610C-9337B828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7675"/>
            <a:ext cx="12192000" cy="701674"/>
          </a:xfrm>
        </p:spPr>
        <p:txBody>
          <a:bodyPr/>
          <a:lstStyle/>
          <a:p>
            <a:pPr algn="ctr"/>
            <a:r>
              <a:rPr lang="nb-NO" dirty="0">
                <a:latin typeface="Source Sans Pro Semibold" panose="020B0603030403020204" pitchFamily="34" charset="0"/>
              </a:rPr>
              <a:t>Film om hvorfor kollegastøtte-grupper </a:t>
            </a:r>
            <a:br>
              <a:rPr lang="nb-NO" dirty="0">
                <a:latin typeface="Source Sans Pro Semibold" panose="020B0603030403020204" pitchFamily="34" charset="0"/>
              </a:rPr>
            </a:br>
            <a:r>
              <a:rPr lang="nb-NO" dirty="0">
                <a:latin typeface="Source Sans Pro Semibold" panose="020B0603030403020204" pitchFamily="34" charset="0"/>
              </a:rPr>
              <a:t>gir et godt læringsutbytte </a:t>
            </a:r>
          </a:p>
        </p:txBody>
      </p:sp>
      <p:pic>
        <p:nvPicPr>
          <p:cNvPr id="4" name="Grafikk 3" descr="Filmklapper med heldekkende fyll">
            <a:extLst>
              <a:ext uri="{FF2B5EF4-FFF2-40B4-BE49-F238E27FC236}">
                <a16:creationId xmlns:a16="http://schemas.microsoft.com/office/drawing/2014/main" id="{8BC22900-8CDE-F170-1B9C-6387DE535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8349" y="3406506"/>
            <a:ext cx="1459702" cy="145970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8AF044D-1531-8CBF-3D02-E19A08BF15EE}"/>
              </a:ext>
            </a:extLst>
          </p:cNvPr>
          <p:cNvSpPr txBox="1"/>
          <p:nvPr/>
        </p:nvSpPr>
        <p:spPr>
          <a:xfrm>
            <a:off x="4039264" y="5607249"/>
            <a:ext cx="4887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Trykk her for å se filmen på </a:t>
            </a:r>
            <a:r>
              <a:rPr lang="nb-NO" b="1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Vimeo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262AA28A-010E-1B9D-B406-A223D3734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3734" y="2265674"/>
            <a:ext cx="1099950" cy="2806909"/>
          </a:xfrm>
          <a:prstGeom prst="rect">
            <a:avLst/>
          </a:prstGeom>
          <a:solidFill>
            <a:srgbClr val="0A59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12F8809-D2D5-6DA4-5AB1-A471ACA96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7224" y="2265674"/>
            <a:ext cx="1564235" cy="2806909"/>
          </a:xfrm>
          <a:prstGeom prst="rect">
            <a:avLst/>
          </a:prstGeom>
          <a:solidFill>
            <a:srgbClr val="0A59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33EFC1E-4425-BB8D-709E-3EF2CA45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4485" y="2265674"/>
            <a:ext cx="1099950" cy="2806909"/>
          </a:xfrm>
          <a:prstGeom prst="rect">
            <a:avLst/>
          </a:prstGeom>
          <a:solidFill>
            <a:srgbClr val="0A59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F0EEC8B-D46C-AC4C-DF25-92EF80DE7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3159" y="2265675"/>
            <a:ext cx="1099950" cy="2806909"/>
          </a:xfrm>
          <a:prstGeom prst="rect">
            <a:avLst/>
          </a:prstGeom>
          <a:solidFill>
            <a:srgbClr val="0A59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1341AB1-F495-B1FD-3D06-52448FEE2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1745" y="2265675"/>
            <a:ext cx="1099950" cy="2806909"/>
          </a:xfrm>
          <a:prstGeom prst="rect">
            <a:avLst/>
          </a:prstGeom>
          <a:solidFill>
            <a:srgbClr val="0A59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41BD380-BE5B-CC9B-A737-A95EEFCF0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4127" y="2265676"/>
            <a:ext cx="1099950" cy="2806909"/>
          </a:xfrm>
          <a:prstGeom prst="rect">
            <a:avLst/>
          </a:prstGeom>
          <a:solidFill>
            <a:srgbClr val="63B6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964307B-3E6F-124A-53B4-467FFBC96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7504" y="2265676"/>
            <a:ext cx="1099950" cy="2806909"/>
          </a:xfrm>
          <a:prstGeom prst="rect">
            <a:avLst/>
          </a:prstGeom>
          <a:solidFill>
            <a:srgbClr val="63B6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C7A9AEF-3D74-120B-1401-2A838AC2C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912" y="2265676"/>
            <a:ext cx="1099950" cy="2806909"/>
          </a:xfrm>
          <a:prstGeom prst="rect">
            <a:avLst/>
          </a:prstGeom>
          <a:solidFill>
            <a:srgbClr val="63B6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1FB3348-0337-834B-35E7-DFE299B47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7934" y="2265676"/>
            <a:ext cx="1805240" cy="2806909"/>
          </a:xfrm>
          <a:prstGeom prst="rect">
            <a:avLst/>
          </a:prstGeom>
          <a:solidFill>
            <a:srgbClr val="63B6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4109F32-1AF6-C21C-610C-9337B828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02" y="1083742"/>
            <a:ext cx="11101387" cy="701674"/>
          </a:xfrm>
        </p:spPr>
        <p:txBody>
          <a:bodyPr/>
          <a:lstStyle/>
          <a:p>
            <a:r>
              <a:rPr lang="nb-NO" dirty="0">
                <a:latin typeface="Source Sans Pro Semibold" panose="020B0603030403020204" pitchFamily="34" charset="0"/>
              </a:rPr>
              <a:t>Plan for kollegastøtte-gruppene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0A3274B-9D82-B94B-A800-32D67468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25" y="2402433"/>
            <a:ext cx="914400" cy="9144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BE86AB6-408A-4E00-C899-D11CCE1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2242" y="2509224"/>
            <a:ext cx="914400" cy="914400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10681738-7FD0-3B76-9995-2766591D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5995" y="2499011"/>
            <a:ext cx="914400" cy="91440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9FD625E3-8DBB-B589-4578-B2BF7B3F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4718" y="2512304"/>
            <a:ext cx="914400" cy="9144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40BF50D9-E624-2B83-FA34-E7406B16A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9139" y="2499011"/>
            <a:ext cx="914400" cy="914400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5A04717C-AD34-C19B-0BDD-FE4B541D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2283" y="2509224"/>
            <a:ext cx="914400" cy="914400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9BBA86B5-9980-306F-C962-4D9ADBE8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2845" y="2559578"/>
            <a:ext cx="914400" cy="914400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B85BB4E3-9DA8-9FC0-F018-5694071D3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8981" y="2502909"/>
            <a:ext cx="914400" cy="914400"/>
          </a:xfrm>
          <a:prstGeom prst="rect">
            <a:avLst/>
          </a:prstGeom>
        </p:spPr>
      </p:pic>
      <p:pic>
        <p:nvPicPr>
          <p:cNvPr id="21" name="Grafikk 20">
            <a:extLst>
              <a:ext uri="{FF2B5EF4-FFF2-40B4-BE49-F238E27FC236}">
                <a16:creationId xmlns:a16="http://schemas.microsoft.com/office/drawing/2014/main" id="{4F6CEE50-840A-D126-9D16-0BA51C4D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5427" y="2534345"/>
            <a:ext cx="914400" cy="9144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A27B720-54CF-6E64-98B6-73F6A2D06710}"/>
              </a:ext>
            </a:extLst>
          </p:cNvPr>
          <p:cNvSpPr txBox="1"/>
          <p:nvPr/>
        </p:nvSpPr>
        <p:spPr>
          <a:xfrm>
            <a:off x="724552" y="4018170"/>
            <a:ext cx="80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C5FD004-B21F-D178-3B1B-5F04B4745834}"/>
              </a:ext>
            </a:extLst>
          </p:cNvPr>
          <p:cNvSpPr txBox="1"/>
          <p:nvPr/>
        </p:nvSpPr>
        <p:spPr>
          <a:xfrm>
            <a:off x="1934176" y="4010207"/>
            <a:ext cx="139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Planlegging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i gruppene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CF59FCF-A53C-242C-8F35-C7778BA70CF3}"/>
              </a:ext>
            </a:extLst>
          </p:cNvPr>
          <p:cNvSpPr txBox="1"/>
          <p:nvPr/>
        </p:nvSpPr>
        <p:spPr>
          <a:xfrm>
            <a:off x="3860799" y="4013378"/>
            <a:ext cx="91440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Møte 1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227517F-A356-4A2D-948D-3E71296CB8F3}"/>
              </a:ext>
            </a:extLst>
          </p:cNvPr>
          <p:cNvSpPr txBox="1"/>
          <p:nvPr/>
        </p:nvSpPr>
        <p:spPr>
          <a:xfrm>
            <a:off x="4951098" y="4007196"/>
            <a:ext cx="91440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Møte 2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4C4FA33-2F3D-1941-B028-B87F4699B033}"/>
              </a:ext>
            </a:extLst>
          </p:cNvPr>
          <p:cNvSpPr txBox="1"/>
          <p:nvPr/>
        </p:nvSpPr>
        <p:spPr>
          <a:xfrm>
            <a:off x="6041403" y="4019745"/>
            <a:ext cx="91440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Møte 3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5E5A6C9-3374-8922-733F-B761B95C2FD1}"/>
              </a:ext>
            </a:extLst>
          </p:cNvPr>
          <p:cNvSpPr txBox="1"/>
          <p:nvPr/>
        </p:nvSpPr>
        <p:spPr>
          <a:xfrm>
            <a:off x="7166960" y="4025226"/>
            <a:ext cx="91440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Møte 4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E3AC0A7-0CA1-F107-7F39-1070BF179F11}"/>
              </a:ext>
            </a:extLst>
          </p:cNvPr>
          <p:cNvSpPr txBox="1"/>
          <p:nvPr/>
        </p:nvSpPr>
        <p:spPr>
          <a:xfrm>
            <a:off x="8232115" y="4013886"/>
            <a:ext cx="91440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Møte 5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AB8DCAC-A25F-EA6F-2D93-83522CF803E4}"/>
              </a:ext>
            </a:extLst>
          </p:cNvPr>
          <p:cNvSpPr txBox="1"/>
          <p:nvPr/>
        </p:nvSpPr>
        <p:spPr>
          <a:xfrm>
            <a:off x="9343424" y="4003546"/>
            <a:ext cx="91440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Møte 6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4A0E52B-9070-02CD-E10B-6EC79590A4E9}"/>
              </a:ext>
            </a:extLst>
          </p:cNvPr>
          <p:cNvSpPr txBox="1"/>
          <p:nvPr/>
        </p:nvSpPr>
        <p:spPr>
          <a:xfrm>
            <a:off x="10374757" y="4013697"/>
            <a:ext cx="156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Evaluerings-møte</a:t>
            </a:r>
          </a:p>
        </p:txBody>
      </p:sp>
    </p:spTree>
    <p:extLst>
      <p:ext uri="{BB962C8B-B14F-4D97-AF65-F5344CB8AC3E}">
        <p14:creationId xmlns:p14="http://schemas.microsoft.com/office/powerpoint/2010/main" val="25219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D31C7A1-84DF-BB65-0CCF-26244C896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17045"/>
            <a:ext cx="12192000" cy="1354217"/>
          </a:xfrm>
          <a:prstGeom prst="rect">
            <a:avLst/>
          </a:prstGeom>
          <a:solidFill>
            <a:srgbClr val="63B6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2101502-613A-CFEF-A86F-1C25061DE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10938"/>
            <a:ext cx="12192000" cy="1354217"/>
          </a:xfrm>
          <a:prstGeom prst="rect">
            <a:avLst/>
          </a:prstGeom>
          <a:solidFill>
            <a:srgbClr val="63B6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E9D31D8E-1A74-4F52-0CFE-72F9B76626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8209" y="309264"/>
            <a:ext cx="11101387" cy="7016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Semibold" panose="020B0603030403020204" pitchFamily="34" charset="0"/>
                <a:ea typeface="+mj-ea"/>
                <a:cs typeface="+mj-cs"/>
              </a:rPr>
              <a:t>Forslag til tema for møtene 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97069487-F7B3-214B-FBF4-BE2BF72A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891" y="1292112"/>
            <a:ext cx="914400" cy="9144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A08530D-A7AF-2B67-D3F9-76080F64D719}"/>
              </a:ext>
            </a:extLst>
          </p:cNvPr>
          <p:cNvSpPr txBox="1"/>
          <p:nvPr/>
        </p:nvSpPr>
        <p:spPr>
          <a:xfrm>
            <a:off x="1709577" y="1124339"/>
            <a:ext cx="118957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  <a:latin typeface="Source Sans Pro" panose="020B0503030403020204" pitchFamily="34" charset="0"/>
              </a:rPr>
              <a:t>Tema møte 1: Modulen </a:t>
            </a:r>
            <a:r>
              <a:rPr lang="nb-NO" b="1" i="1" dirty="0">
                <a:solidFill>
                  <a:schemeClr val="bg1"/>
                </a:solidFill>
                <a:latin typeface="Source Sans Pro" panose="020B0503030403020204" pitchFamily="34" charset="0"/>
              </a:rPr>
              <a:t>Den viktige rollen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Hva krever rollen som saksbehandler og myndighetsutøver av deg?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På hvilken måte er forvaltningsverdiene til hjelp i din arbeidshverdag? Hvilke to verdier står mest sentralt </a:t>
            </a:r>
            <a:b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i jobben din?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C518CF0C-8167-CEF3-B89A-0C59741BE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891" y="2623783"/>
            <a:ext cx="914400" cy="914400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91890007-400A-4C7D-892C-EEF8B7F8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891" y="3995247"/>
            <a:ext cx="914400" cy="9144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93DCD9ED-2CD3-2C3E-4F00-271C4E2B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891" y="5349464"/>
            <a:ext cx="914400" cy="9144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6C32380-9062-9E30-8C7E-D6BDA37461AD}"/>
              </a:ext>
            </a:extLst>
          </p:cNvPr>
          <p:cNvSpPr txBox="1"/>
          <p:nvPr/>
        </p:nvSpPr>
        <p:spPr>
          <a:xfrm>
            <a:off x="1709577" y="2459137"/>
            <a:ext cx="1025087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  <a:latin typeface="Source Sans Pro" panose="020B0503030403020204" pitchFamily="34" charset="0"/>
              </a:rPr>
              <a:t>Tema møte 2: Modulen </a:t>
            </a:r>
            <a:r>
              <a:rPr lang="nb-NO" b="1" i="1" dirty="0">
                <a:solidFill>
                  <a:schemeClr val="bg1"/>
                </a:solidFill>
                <a:latin typeface="Source Sans Pro" panose="020B0503030403020204" pitchFamily="34" charset="0"/>
              </a:rPr>
              <a:t>Saksforberedelse og vurdering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Tenk på dine arbeidsoppgaver og hvordan saksbehandlingsprosessen er hos deg. Hvordan balanserer du </a:t>
            </a:r>
            <a:b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mellom grundighet og effektivitet?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Hvilke av prinsippene (legalitetsprinsippet, grundighet, likhet, forholdsmessighet, saklighet, </a:t>
            </a:r>
            <a:b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offentlighet, kontradiksjon og etterrettelighet) synes du er vanskeligst å ivareta? Hvorfor?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94945F9-F546-2C97-8EC4-319A297CAE76}"/>
              </a:ext>
            </a:extLst>
          </p:cNvPr>
          <p:cNvSpPr txBox="1"/>
          <p:nvPr/>
        </p:nvSpPr>
        <p:spPr>
          <a:xfrm>
            <a:off x="1709577" y="4040156"/>
            <a:ext cx="98341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  <a:latin typeface="Source Sans Pro" panose="020B0503030403020204" pitchFamily="34" charset="0"/>
              </a:rPr>
              <a:t>Tema møte 3: Modulen </a:t>
            </a:r>
            <a:r>
              <a:rPr lang="nb-NO" b="1" i="1" dirty="0">
                <a:solidFill>
                  <a:schemeClr val="bg1"/>
                </a:solidFill>
                <a:latin typeface="Source Sans Pro" panose="020B0503030403020204" pitchFamily="34" charset="0"/>
              </a:rPr>
              <a:t>Beslutning og enkeltvedtak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Veiledning er en viktig del av forvaltningens arbeid. Hvordan tar du hensyn til målgruppens </a:t>
            </a:r>
            <a:b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forutsetninger for at de forstår sine rettigheter, plikter eller relevant informasjon?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Hvordan sikrer dere god kvalitet på enkeltvedtakene eller beslutningene i din enhet?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354001E-827C-964B-CDEB-085A2256833B}"/>
              </a:ext>
            </a:extLst>
          </p:cNvPr>
          <p:cNvSpPr txBox="1"/>
          <p:nvPr/>
        </p:nvSpPr>
        <p:spPr>
          <a:xfrm>
            <a:off x="1709577" y="5525511"/>
            <a:ext cx="116306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  <a:latin typeface="Source Sans Pro" panose="020B0503030403020204" pitchFamily="34" charset="0"/>
              </a:rPr>
              <a:t>Tema møte 4: Modulen </a:t>
            </a:r>
            <a:r>
              <a:rPr lang="nb-NO" b="1" i="1" dirty="0">
                <a:solidFill>
                  <a:schemeClr val="bg1"/>
                </a:solidFill>
                <a:latin typeface="Source Sans Pro" panose="020B0503030403020204" pitchFamily="34" charset="0"/>
              </a:rPr>
              <a:t>Habilitet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Hvordan vurderer og håndterer du habilitet i din arbeidshverdag?</a:t>
            </a:r>
          </a:p>
        </p:txBody>
      </p:sp>
    </p:spTree>
    <p:extLst>
      <p:ext uri="{BB962C8B-B14F-4D97-AF65-F5344CB8AC3E}">
        <p14:creationId xmlns:p14="http://schemas.microsoft.com/office/powerpoint/2010/main" val="5222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7775CCD-145C-C10A-0CBC-5330AC9BE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462" y="4315395"/>
            <a:ext cx="12192000" cy="1502204"/>
          </a:xfrm>
          <a:prstGeom prst="rect">
            <a:avLst/>
          </a:prstGeom>
          <a:solidFill>
            <a:srgbClr val="63B6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382ED45-94A4-8913-C89A-A67A6FF80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462" y="1157577"/>
            <a:ext cx="12192000" cy="1502204"/>
          </a:xfrm>
          <a:prstGeom prst="rect">
            <a:avLst/>
          </a:prstGeom>
          <a:solidFill>
            <a:srgbClr val="63B6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E9D31D8E-1A74-4F52-0CFE-72F9B76626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1867" y="456213"/>
            <a:ext cx="11101387" cy="7016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Semibold" panose="020B0603030403020204" pitchFamily="34" charset="0"/>
                <a:ea typeface="+mj-ea"/>
                <a:cs typeface="+mj-cs"/>
              </a:rPr>
              <a:t>Forslag til tema for møtene 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C518CF0C-8167-CEF3-B89A-0C59741BE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218" y="2887476"/>
            <a:ext cx="914400" cy="91440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600069E-3506-A1E7-1D65-6B778099ED51}"/>
              </a:ext>
            </a:extLst>
          </p:cNvPr>
          <p:cNvSpPr txBox="1"/>
          <p:nvPr/>
        </p:nvSpPr>
        <p:spPr>
          <a:xfrm>
            <a:off x="1952294" y="4700639"/>
            <a:ext cx="116306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  <a:latin typeface="Source Sans Pro" panose="020B0503030403020204" pitchFamily="34" charset="0"/>
              </a:rPr>
              <a:t>Evalueringsmøte: Fellesmøte</a:t>
            </a:r>
            <a:endParaRPr lang="nb-NO" b="1" i="1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187325" lvl="1"/>
            <a:endParaRPr lang="nb-NO" sz="16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8B639BA-16BA-A049-06FB-A74D838F26CD}"/>
              </a:ext>
            </a:extLst>
          </p:cNvPr>
          <p:cNvSpPr txBox="1"/>
          <p:nvPr/>
        </p:nvSpPr>
        <p:spPr>
          <a:xfrm>
            <a:off x="1867130" y="2887476"/>
            <a:ext cx="1163060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  <a:latin typeface="Source Sans Pro" panose="020B0503030403020204" pitchFamily="34" charset="0"/>
              </a:rPr>
              <a:t>Tema møte 6: Modulen </a:t>
            </a:r>
            <a:r>
              <a:rPr lang="nb-NO" b="1" i="1" dirty="0">
                <a:solidFill>
                  <a:schemeClr val="bg1"/>
                </a:solidFill>
                <a:latin typeface="Source Sans Pro" panose="020B0503030403020204" pitchFamily="34" charset="0"/>
              </a:rPr>
              <a:t>Åpne for innsyn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Hvordan håndterer vi innsynskrav i vår virksomhet? 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Selv om et dokument kan unntas for innsyn, finnes det rutiner for å utvise meroffentlighet? 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Finnes det rutiner for å opplyse om at saksbehandlingen kan ta lenger tid dersom mange </a:t>
            </a:r>
            <a:b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eller kompliserte innsynskrav?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69970734-1DBB-40DF-902D-3B614A78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693" y="4551216"/>
            <a:ext cx="914400" cy="9144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758D1EA-3960-9559-F2DA-3C1C3619D652}"/>
              </a:ext>
            </a:extLst>
          </p:cNvPr>
          <p:cNvSpPr txBox="1"/>
          <p:nvPr/>
        </p:nvSpPr>
        <p:spPr>
          <a:xfrm>
            <a:off x="1799894" y="1272068"/>
            <a:ext cx="1163060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  <a:latin typeface="Source Sans Pro" panose="020B0503030403020204" pitchFamily="34" charset="0"/>
              </a:rPr>
              <a:t>Tema møte 5: Modulen </a:t>
            </a:r>
            <a:r>
              <a:rPr lang="nb-NO" b="1" i="1" dirty="0">
                <a:solidFill>
                  <a:schemeClr val="bg1"/>
                </a:solidFill>
                <a:latin typeface="Source Sans Pro" panose="020B0503030403020204" pitchFamily="34" charset="0"/>
              </a:rPr>
              <a:t>Saksbehandling under tidspress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Hvordan sikrer du at dokumentene gir et godt grunnlag for de som skal ta beslutningen?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Hvordan sørger du for god saksbehandling til tross for dårlig tid?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Har du hatt en sak som har vært på høring eller spurt kollegaer eller fageksperter om </a:t>
            </a:r>
            <a:b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innspill til saker du jobber med? Hvordan vurderte du hvilke innspill du skulle ta med videre?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97069487-F7B3-214B-FBF4-BE2BF72A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218" y="13133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3_Office-tema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85AFA66CD7E646A90DDD3E6D12E79D" ma:contentTypeVersion="16" ma:contentTypeDescription="Opprett et nytt dokument." ma:contentTypeScope="" ma:versionID="70e1cdd1c3aa813216ba7ef58b540161">
  <xsd:schema xmlns:xsd="http://www.w3.org/2001/XMLSchema" xmlns:xs="http://www.w3.org/2001/XMLSchema" xmlns:p="http://schemas.microsoft.com/office/2006/metadata/properties" xmlns:ns2="b5e314e9-6553-4a59-bcfc-7da4f277279e" xmlns:ns3="f47caf36-4a69-40d2-bbc1-7c75f88b4cf3" targetNamespace="http://schemas.microsoft.com/office/2006/metadata/properties" ma:root="true" ma:fieldsID="76e835de4efa325c099970eda151303b" ns2:_="" ns3:_="">
    <xsd:import namespace="b5e314e9-6553-4a59-bcfc-7da4f277279e"/>
    <xsd:import namespace="f47caf36-4a69-40d2-bbc1-7c75f88b4cf3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314e9-6553-4a59-bcfc-7da4f277279e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9" nillable="true" ma:taxonomy="true" ma:internalName="j25543a5815d485da9a5e0773ad762e9" ma:taxonomyFieldName="GtProjectPhase" ma:displayName="Fase" ma:fieldId="{325543a5-815d-485d-a9a5-e0773ad762e9}" ma:sspId="eb0be57b-a27d-473a-a780-396a80130851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26d8302-9525-41ef-8529-cbd884876dbc}" ma:internalName="TaxCatchAll" ma:showField="CatchAllData" ma:web="b5e314e9-6553-4a59-bcfc-7da4f27727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caf36-4a69-40d2-bbc1-7c75f88b4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25543a5815d485da9a5e0773ad762e9 xmlns="b5e314e9-6553-4a59-bcfc-7da4f277279e">
      <Terms xmlns="http://schemas.microsoft.com/office/infopath/2007/PartnerControls"/>
    </j25543a5815d485da9a5e0773ad762e9>
    <TaxCatchAll xmlns="b5e314e9-6553-4a59-bcfc-7da4f277279e" xsi:nil="true"/>
    <lcf76f155ced4ddcb4097134ff3c332f xmlns="f47caf36-4a69-40d2-bbc1-7c75f88b4cf3">
      <Terms xmlns="http://schemas.microsoft.com/office/infopath/2007/PartnerControls"/>
    </lcf76f155ced4ddcb4097134ff3c332f>
    <SharedWithUsers xmlns="b5e314e9-6553-4a59-bcfc-7da4f277279e">
      <UserInfo>
        <DisplayName>Alexander Karlsen</DisplayName>
        <AccountId>400</AccountId>
        <AccountType/>
      </UserInfo>
      <UserInfo>
        <DisplayName>Sanja Kostovska Skaar</DisplayName>
        <AccountId>14</AccountId>
        <AccountType/>
      </UserInfo>
      <UserInfo>
        <DisplayName>Ragnhild Ninni Aamodt Grønlie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0285CCA-CEA0-4999-BDC6-977ABD700692}">
  <ds:schemaRefs>
    <ds:schemaRef ds:uri="b5e314e9-6553-4a59-bcfc-7da4f277279e"/>
    <ds:schemaRef ds:uri="f47caf36-4a69-40d2-bbc1-7c75f88b4c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086C8C-FB98-4C31-93B5-1D7EDDDFF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B6F3D-CCE8-4463-B14E-B36E15E55A9A}">
  <ds:schemaRefs>
    <ds:schemaRef ds:uri="http://purl.org/dc/terms/"/>
    <ds:schemaRef ds:uri="http://schemas.microsoft.com/office/2006/documentManagement/types"/>
    <ds:schemaRef ds:uri="f47caf36-4a69-40d2-bbc1-7c75f88b4cf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5e314e9-6553-4a59-bcfc-7da4f277279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PP-mal-DFØ-4 ver 01</Template>
  <TotalTime>1970</TotalTime>
  <Words>1542</Words>
  <Application>Microsoft Office PowerPoint</Application>
  <PresentationFormat>Widescreen</PresentationFormat>
  <Paragraphs>129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2" baseType="lpstr">
      <vt:lpstr>DFØ ppt mal</vt:lpstr>
      <vt:lpstr>3_Office-tema 2013 – 2022</vt:lpstr>
      <vt:lpstr>Støttemateriell for deg som skal  etablere kollegastøtte-gruppene   </vt:lpstr>
      <vt:lpstr>Tips og råd til deg som skal informere om kollegastøtte-grupper</vt:lpstr>
      <vt:lpstr>Tips og råd til gjennomføring av kollegastøtte-gruppene</vt:lpstr>
      <vt:lpstr>Kollegastøtte-grupper </vt:lpstr>
      <vt:lpstr>Velkommen til læring gjennom  deling av erfaring og kunnskap</vt:lpstr>
      <vt:lpstr>Film om hvorfor kollegastøtte-grupper  gir et godt læringsutbytte </vt:lpstr>
      <vt:lpstr>Plan for kollegastøtte-gruppene</vt:lpstr>
      <vt:lpstr>Forslag til tema for møtene </vt:lpstr>
      <vt:lpstr>Forslag til tema for møtene </vt:lpstr>
      <vt:lpstr>Evaluere kollegastøtte-gruppene på et eget felles evalueringsmøte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Støttemateriell for deg som skal gjennomføre læringsprosessen</dc:title>
  <dc:creator>Sanja Kostovska Skaar</dc:creator>
  <dc:description>template by officeconsult.no</dc:description>
  <cp:lastModifiedBy>Sanja Kostovska Skaar</cp:lastModifiedBy>
  <cp:revision>7</cp:revision>
  <cp:lastPrinted>2019-09-18T10:30:50Z</cp:lastPrinted>
  <dcterms:created xsi:type="dcterms:W3CDTF">2024-04-24T08:57:11Z</dcterms:created>
  <dcterms:modified xsi:type="dcterms:W3CDTF">2024-06-11T10:20:14Z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0x010100A885AFA66CD7E646A90DDD3E6D12E79D</vt:lpwstr>
  </property>
  <property fmtid="{D5CDD505-2E9C-101B-9397-08002B2CF9AE}" pid="4" name="MSIP_Label_8bb0167d-908e-4a65-8442-c47631123900_Enabled">
    <vt:lpwstr>true</vt:lpwstr>
  </property>
  <property fmtid="{D5CDD505-2E9C-101B-9397-08002B2CF9AE}" pid="5" name="MSIP_Label_8bb0167d-908e-4a65-8442-c47631123900_SetDate">
    <vt:lpwstr>2021-01-04T12:01:41Z</vt:lpwstr>
  </property>
  <property fmtid="{D5CDD505-2E9C-101B-9397-08002B2CF9AE}" pid="6" name="MSIP_Label_8bb0167d-908e-4a65-8442-c47631123900_Method">
    <vt:lpwstr>Privileged</vt:lpwstr>
  </property>
  <property fmtid="{D5CDD505-2E9C-101B-9397-08002B2CF9AE}" pid="7" name="MSIP_Label_8bb0167d-908e-4a65-8442-c47631123900_Name">
    <vt:lpwstr>Offentlig</vt:lpwstr>
  </property>
  <property fmtid="{D5CDD505-2E9C-101B-9397-08002B2CF9AE}" pid="8" name="MSIP_Label_8bb0167d-908e-4a65-8442-c47631123900_SiteId">
    <vt:lpwstr>1a91f966-247e-497b-bee6-09072f7ea02a</vt:lpwstr>
  </property>
  <property fmtid="{D5CDD505-2E9C-101B-9397-08002B2CF9AE}" pid="9" name="MSIP_Label_8bb0167d-908e-4a65-8442-c47631123900_ActionId">
    <vt:lpwstr>919b8d8b-725d-457a-b0e6-90703158446f</vt:lpwstr>
  </property>
  <property fmtid="{D5CDD505-2E9C-101B-9397-08002B2CF9AE}" pid="10" name="MSIP_Label_8bb0167d-908e-4a65-8442-c47631123900_ContentBits">
    <vt:lpwstr>0</vt:lpwstr>
  </property>
  <property fmtid="{D5CDD505-2E9C-101B-9397-08002B2CF9AE}" pid="11" name="GtProjectPhase">
    <vt:lpwstr/>
  </property>
  <property fmtid="{D5CDD505-2E9C-101B-9397-08002B2CF9AE}" pid="12" name="MediaServiceImageTags">
    <vt:lpwstr/>
  </property>
</Properties>
</file>